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</p:sldMasterIdLst>
  <p:notesMasterIdLst>
    <p:notesMasterId r:id="rId5"/>
  </p:notesMasterIdLst>
  <p:sldIdLst>
    <p:sldId id="256" r:id="rId4"/>
    <p:sldId id="257" r:id="rId6"/>
    <p:sldId id="258" r:id="rId7"/>
    <p:sldId id="261" r:id="rId8"/>
    <p:sldId id="262" r:id="rId9"/>
    <p:sldId id="263" r:id="rId10"/>
    <p:sldId id="264" r:id="rId11"/>
    <p:sldId id="265" r:id="rId12"/>
    <p:sldId id="272" r:id="rId13"/>
    <p:sldId id="279" r:id="rId14"/>
    <p:sldId id="278" r:id="rId15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4025" y="1427480"/>
            <a:ext cx="7306310" cy="25622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525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新乡市科技专家智库管理办法政策解读</a:t>
            </a:r>
            <a:endParaRPr lang="en-US" sz="4400" b="1" dirty="0">
              <a:solidFill>
                <a:srgbClr val="000000"/>
              </a:solidFill>
              <a:latin typeface="微软雅黑" pitchFamily="34" charset="0"/>
              <a:ea typeface="微软雅黑" pitchFamily="34" charset="-122"/>
              <a:cs typeface="微软雅黑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71500" y="2376488"/>
            <a:ext cx="8001000" cy="800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150"/>
              </a:lnSpc>
              <a:buNone/>
            </a:pP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571500" y="3990657"/>
            <a:ext cx="8001000" cy="2190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25"/>
              </a:lnSpc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t="11728" b="11728"/>
          <a:stretch>
            <a:fillRect/>
          </a:stretch>
        </p:blipFill>
        <p:spPr>
          <a:xfrm>
            <a:off x="0" y="0"/>
            <a:ext cx="3857625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29125" y="285750"/>
            <a:ext cx="40386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专家选取原则与程序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4429125" y="742950"/>
            <a:ext cx="40386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4429125" y="1333500"/>
            <a:ext cx="1881187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专家选取</a:t>
            </a:r>
            <a:endParaRPr lang="zh-CN" altLang="en-US" sz="1200" b="1" dirty="0">
              <a:solidFill>
                <a:srgbClr val="000000"/>
              </a:solidFill>
              <a:latin typeface="微软雅黑" pitchFamily="34" charset="0"/>
              <a:ea typeface="微软雅黑" pitchFamily="34" charset="-122"/>
              <a:cs typeface="微软雅黑" pitchFamily="34" charset="-12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429125" y="1581150"/>
            <a:ext cx="1881187" cy="628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市科技局牵头，按需从专家库中选取，确保专家选取的公正性和专业性。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6691313" y="1333500"/>
            <a:ext cx="1881187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岗位分离原则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6691313" y="1581150"/>
            <a:ext cx="1881187" cy="628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选取与使用专家岗位分离，专家选取过程受纪检监督，保障透明度和公正性。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4429125" y="2400300"/>
            <a:ext cx="1881187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随机抽取机制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4429125" y="2647950"/>
            <a:ext cx="1881187" cy="628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根据科技活动需求，随机抽取专家，确保每位专家都有平等参与机会。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6691313" y="2400300"/>
            <a:ext cx="1881187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条件设定与通知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6691313" y="2647950"/>
            <a:ext cx="1881187" cy="628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使用专家科室提出选取条件，现场随机抽取并通知专家，全程纪检监督，保证流程合规。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t="3571" b="3571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专家回避制度与诚信承诺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2000250"/>
            <a:ext cx="8382000" cy="23717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5313" y="3348038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申请回避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595313" y="3638550"/>
            <a:ext cx="23622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专家与评审对象存在亲属、师生关系或利益冲突时，必须主动申请回避。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595313" y="2276475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签署承诺书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595313" y="2566988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评审前，专家需签署诚信承诺书，承诺遵守法律法规，公正评审，并保守秘密。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6186488" y="2381250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影响专家资格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6186488" y="2671763"/>
            <a:ext cx="23622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违反回避制度将影响专家库资格，强化专家的责任意识。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6186488" y="3243263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确保公正透明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6186488" y="3533775"/>
            <a:ext cx="23622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申请回避和签署承诺书都是为了确保评审的公正性和透明度。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95275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3433763"/>
            <a:ext cx="1857375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content</a:t>
            </a:r>
            <a:endParaRPr lang="en-US" sz="3750" dirty="0"/>
          </a:p>
        </p:txBody>
      </p:sp>
      <p:sp>
        <p:nvSpPr>
          <p:cNvPr id="5" name="Text 2"/>
          <p:cNvSpPr/>
          <p:nvPr/>
        </p:nvSpPr>
        <p:spPr>
          <a:xfrm>
            <a:off x="571500" y="4176713"/>
            <a:ext cx="180975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目录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3524250" y="1302544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4784C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01</a:t>
            </a:r>
            <a:endParaRPr lang="en-US" sz="1875" dirty="0"/>
          </a:p>
        </p:txBody>
      </p:sp>
      <p:sp>
        <p:nvSpPr>
          <p:cNvPr id="7" name="Text 4"/>
          <p:cNvSpPr/>
          <p:nvPr/>
        </p:nvSpPr>
        <p:spPr>
          <a:xfrm>
            <a:off x="3990975" y="1373981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第一部分：起草背景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3990975" y="1621631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3524250" y="1931194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4784C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02</a:t>
            </a:r>
            <a:endParaRPr lang="en-US" sz="1875" dirty="0"/>
          </a:p>
        </p:txBody>
      </p:sp>
      <p:sp>
        <p:nvSpPr>
          <p:cNvPr id="10" name="Text 7"/>
          <p:cNvSpPr/>
          <p:nvPr/>
        </p:nvSpPr>
        <p:spPr>
          <a:xfrm>
            <a:off x="3990975" y="2002631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第二部分：管理办法主要内容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3990975" y="2250281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3524250" y="2559844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4784C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03</a:t>
            </a:r>
            <a:endParaRPr lang="en-US" sz="1875" dirty="0"/>
          </a:p>
        </p:txBody>
      </p:sp>
      <p:sp>
        <p:nvSpPr>
          <p:cNvPr id="13" name="Text 10"/>
          <p:cNvSpPr/>
          <p:nvPr/>
        </p:nvSpPr>
        <p:spPr>
          <a:xfrm>
            <a:off x="3990975" y="2631281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990975" y="2878931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3990975" y="2631281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第</a:t>
            </a:r>
            <a:r>
              <a:rPr lang="zh-CN" alt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三</a:t>
            </a: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部分：专家选取与使用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3990975" y="3507581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8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第一部分：起草背景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4784CB">
                    <a:alpha val="30000"/>
                  </a:srgbClr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01</a:t>
            </a:r>
            <a:endParaRPr lang="en-US" sz="2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5529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t="3571" b="3571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聚焦职能职责，服务科技创新发展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428750"/>
            <a:ext cx="8382000" cy="383604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49176" y="4059882"/>
            <a:ext cx="13335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科技创新管理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549176" y="4350395"/>
            <a:ext cx="133350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新乡市科技专家智库专注于科技创新管理与咨询，提升科技决策的科学化水平。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549176" y="1466850"/>
            <a:ext cx="13335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服务科技创新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549176" y="1757362"/>
            <a:ext cx="133350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智库服务于各类科技创新活动，确保科技活动的专业性和公正性。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7261324" y="4059882"/>
            <a:ext cx="13335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规范智库建设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7261324" y="4350395"/>
            <a:ext cx="1333500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通过规范专家智库的建设和管理，市科技局强化了科技管理效能。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7261324" y="1466850"/>
            <a:ext cx="13335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支撑发展战略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7261324" y="1757362"/>
            <a:ext cx="13335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确保科技活动高效有序，支撑全市科技创新战略的实施。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第二部分：管理办法主要内容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4784CB">
                    <a:alpha val="30000"/>
                  </a:srgbClr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02</a:t>
            </a:r>
            <a:endParaRPr lang="en-US" sz="2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04837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7480" r="7480"/>
          <a:stretch>
            <a:fillRect/>
          </a:stretch>
        </p:blipFill>
        <p:spPr>
          <a:xfrm>
            <a:off x="0" y="0"/>
            <a:ext cx="9144000" cy="604837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rcRect l="18110" r="18110"/>
          <a:stretch>
            <a:fillRect/>
          </a:stretch>
        </p:blipFill>
        <p:spPr>
          <a:xfrm>
            <a:off x="46990" y="0"/>
            <a:ext cx="3857625" cy="60483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29125" y="285750"/>
            <a:ext cx="40386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管理办法制定目的与依据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4429125" y="742950"/>
            <a:ext cx="40386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57675" y="1162050"/>
            <a:ext cx="2052637" cy="233838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610100" y="1943100"/>
            <a:ext cx="134778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提升决策科学化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4610100" y="2233613"/>
            <a:ext cx="1347788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旨在规范科技专家智库，提升科技决策质量，服务全市科技创新发展。</a:t>
            </a:r>
            <a:endParaRPr lang="en-US" sz="10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10312" y="1162050"/>
            <a:ext cx="2052637" cy="233838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662738" y="1943100"/>
            <a:ext cx="134778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深化科技管理改革</a:t>
            </a:r>
            <a:endParaRPr lang="en-US" sz="1200" dirty="0"/>
          </a:p>
        </p:txBody>
      </p:sp>
      <p:sp>
        <p:nvSpPr>
          <p:cNvPr id="12" name="Text 6"/>
          <p:cNvSpPr/>
          <p:nvPr/>
        </p:nvSpPr>
        <p:spPr>
          <a:xfrm>
            <a:off x="6662738" y="2233613"/>
            <a:ext cx="1347788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通过完善评审专家选取和使用，深化科技管理体制改革，增强决策科学性。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t="3571" b="3571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专家入库条件与分类标准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71500" y="2000250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4784C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01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71500" y="2328863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专家入库基本条件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571500" y="2538730"/>
            <a:ext cx="1714500" cy="141732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专家需拥护宪法，遵守法律，有良好学术风尚，无不良记录，身体健康，年龄原则上不超过63岁，具备相关领域</a:t>
            </a:r>
            <a:r>
              <a:rPr lang="zh-CN" alt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较高的</a:t>
            </a: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专业知识</a:t>
            </a:r>
            <a:r>
              <a:rPr lang="zh-CN" alt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，熟悉产业政策</a:t>
            </a: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。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2667000" y="2000250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4784C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02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2667000" y="2328863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专家分类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2667000" y="2576513"/>
            <a:ext cx="17145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专家分为专业技术类、企业管理类和财务管理类，每类专家有特定的专业背景和经验要求。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62500" y="2000250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4784C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03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4762500" y="2328863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专业技术类专家资质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762500" y="2576513"/>
            <a:ext cx="1714500" cy="1047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需具有博士学位或副高级以上职称，或承担过国家/省部级科技项目，或获得科技奖励，或担任企业首席技术职务等。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6858000" y="2000250"/>
            <a:ext cx="1714500" cy="21431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4784CB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04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6858000" y="2224088"/>
            <a:ext cx="1714500" cy="419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企业管理类专家要求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6858000" y="2643505"/>
            <a:ext cx="1714500" cy="9588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需具备</a:t>
            </a:r>
            <a:r>
              <a:rPr lang="zh-CN" alt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博士学位或副高级及以上</a:t>
            </a: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管理类高级职称，高能级科创平台</a:t>
            </a:r>
            <a:r>
              <a:rPr lang="zh-CN" alt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、</a:t>
            </a: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科技企业，熟悉相关领域科技研发与成果转化工作的高级管理人员。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t="3571" b="3571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专家库管理程序与运行机制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428750"/>
            <a:ext cx="8382000" cy="32194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800225" y="2847975"/>
            <a:ext cx="1085850" cy="381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b="1" dirty="0">
                <a:solidFill>
                  <a:srgbClr val="3B9DF1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专家库管理</a:t>
            </a:r>
            <a:endParaRPr lang="en-US" sz="1650" dirty="0"/>
          </a:p>
        </p:txBody>
      </p:sp>
      <p:sp>
        <p:nvSpPr>
          <p:cNvPr id="8" name="Text 4"/>
          <p:cNvSpPr/>
          <p:nvPr/>
        </p:nvSpPr>
        <p:spPr>
          <a:xfrm>
            <a:off x="3990975" y="1790700"/>
            <a:ext cx="923925" cy="3238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5BB1E1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入库方式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5372100" y="1466850"/>
            <a:ext cx="2438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公开征集，面向社会广泛邀请专业人士。</a:t>
            </a: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5372100" y="1828800"/>
            <a:ext cx="2438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特邀入库，邀请特定领域的知名专家。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5372100" y="2190750"/>
            <a:ext cx="2438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交换共享，与其他机构共享专家资源。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3990975" y="2876550"/>
            <a:ext cx="923925" cy="3238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639C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信息更新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5372100" y="2552700"/>
            <a:ext cx="25717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动态更新机制，</a:t>
            </a:r>
            <a:r>
              <a:rPr lang="zh-CN" alt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及时</a:t>
            </a: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更新专家信息。</a:t>
            </a:r>
            <a:endParaRPr lang="en-US" sz="1050" dirty="0"/>
          </a:p>
        </p:txBody>
      </p:sp>
      <p:sp>
        <p:nvSpPr>
          <p:cNvPr id="14" name="Text 10"/>
          <p:cNvSpPr/>
          <p:nvPr/>
        </p:nvSpPr>
        <p:spPr>
          <a:xfrm>
            <a:off x="5372100" y="2914650"/>
            <a:ext cx="25717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确保信息时效性，及时反映专家最新情况。</a:t>
            </a:r>
            <a:endParaRPr lang="en-US" sz="1050" dirty="0"/>
          </a:p>
        </p:txBody>
      </p:sp>
      <p:sp>
        <p:nvSpPr>
          <p:cNvPr id="15" name="Text 11"/>
          <p:cNvSpPr/>
          <p:nvPr/>
        </p:nvSpPr>
        <p:spPr>
          <a:xfrm>
            <a:off x="5372100" y="3276600"/>
            <a:ext cx="25717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提高信息准确性，减少错误和过时的信息。</a:t>
            </a: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3990975" y="3962400"/>
            <a:ext cx="923925" cy="3238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687E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出库条件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5372100" y="3638550"/>
            <a:ext cx="25717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zh-CN" alt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因</a:t>
            </a: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年龄身体状况、工作变动等原因不再适合担任专家的。</a:t>
            </a:r>
            <a:endParaRPr lang="en-US" sz="1050" dirty="0"/>
          </a:p>
        </p:txBody>
      </p:sp>
      <p:sp>
        <p:nvSpPr>
          <p:cNvPr id="18" name="Text 14"/>
          <p:cNvSpPr/>
          <p:nvPr/>
        </p:nvSpPr>
        <p:spPr>
          <a:xfrm>
            <a:off x="5372100" y="4000500"/>
            <a:ext cx="25717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在评审等科技活动中违反规定，情节严重的。</a:t>
            </a:r>
            <a:endParaRPr lang="en-US" sz="1050" dirty="0"/>
          </a:p>
        </p:txBody>
      </p:sp>
      <p:sp>
        <p:nvSpPr>
          <p:cNvPr id="19" name="Text 15"/>
          <p:cNvSpPr/>
          <p:nvPr/>
        </p:nvSpPr>
        <p:spPr>
          <a:xfrm>
            <a:off x="5372100" y="4362450"/>
            <a:ext cx="25717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其他不适宜履行专家职责的情形。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第</a:t>
            </a:r>
            <a:r>
              <a:rPr lang="zh-CN" altLang="en-US" sz="37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三</a:t>
            </a:r>
            <a:r>
              <a:rPr lang="en-US" sz="3750" b="1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部分：专家选取与使用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4784CB">
                    <a:alpha val="30000"/>
                  </a:srgbClr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03</a:t>
            </a:r>
            <a:endParaRPr lang="en-US" sz="2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1133</Words>
  <Application>WPS 演示</Application>
  <PresentationFormat>On-screen Show (16:9)</PresentationFormat>
  <Paragraphs>148</Paragraphs>
  <Slides>11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Nimbus Roman No9 L</vt:lpstr>
      <vt:lpstr>微软雅黑</vt:lpstr>
      <vt:lpstr>黑体</vt:lpstr>
      <vt:lpstr>微软雅黑</vt:lpstr>
      <vt:lpstr>微软雅黑</vt:lpstr>
      <vt:lpstr>Calibri</vt:lpstr>
      <vt:lpstr>DejaVu Sans</vt:lpstr>
      <vt:lpstr>宋体</vt:lpstr>
      <vt:lpstr>Arial Unicode MS</vt:lpstr>
      <vt:lpstr>等线</vt:lpstr>
      <vt:lpstr>仿宋</vt:lpstr>
      <vt:lpstr>方正书宋_GBK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administrator</cp:lastModifiedBy>
  <cp:revision>4</cp:revision>
  <dcterms:created xsi:type="dcterms:W3CDTF">2025-08-01T09:05:59Z</dcterms:created>
  <dcterms:modified xsi:type="dcterms:W3CDTF">2025-08-01T09:05:59Z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2052-11.8.2.11625</vt:lpwstr>
  </property>
</Properties>
</file>