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405" r:id="rId2"/>
    <p:sldId id="456" r:id="rId3"/>
    <p:sldId id="258" r:id="rId4"/>
    <p:sldId id="264" r:id="rId5"/>
    <p:sldId id="338" r:id="rId6"/>
    <p:sldId id="458" r:id="rId7"/>
    <p:sldId id="276" r:id="rId8"/>
    <p:sldId id="304" r:id="rId9"/>
    <p:sldId id="305" r:id="rId10"/>
    <p:sldId id="303" r:id="rId11"/>
    <p:sldId id="277" r:id="rId12"/>
    <p:sldId id="306" r:id="rId13"/>
    <p:sldId id="307" r:id="rId14"/>
    <p:sldId id="308" r:id="rId15"/>
    <p:sldId id="309" r:id="rId16"/>
    <p:sldId id="310" r:id="rId17"/>
    <p:sldId id="311" r:id="rId18"/>
    <p:sldId id="459" r:id="rId19"/>
    <p:sldId id="283" r:id="rId20"/>
    <p:sldId id="284" r:id="rId21"/>
    <p:sldId id="285" r:id="rId22"/>
    <p:sldId id="312" r:id="rId23"/>
    <p:sldId id="286" r:id="rId24"/>
    <p:sldId id="287" r:id="rId25"/>
    <p:sldId id="288" r:id="rId26"/>
    <p:sldId id="289" r:id="rId27"/>
    <p:sldId id="313" r:id="rId28"/>
    <p:sldId id="290" r:id="rId29"/>
    <p:sldId id="314" r:id="rId30"/>
    <p:sldId id="291" r:id="rId31"/>
    <p:sldId id="315" r:id="rId32"/>
    <p:sldId id="460" r:id="rId33"/>
    <p:sldId id="292" r:id="rId34"/>
    <p:sldId id="316" r:id="rId35"/>
    <p:sldId id="317" r:id="rId36"/>
    <p:sldId id="318" r:id="rId37"/>
    <p:sldId id="464" r:id="rId38"/>
    <p:sldId id="397" r:id="rId39"/>
    <p:sldId id="400" r:id="rId40"/>
    <p:sldId id="401" r:id="rId41"/>
    <p:sldId id="402" r:id="rId42"/>
    <p:sldId id="403" r:id="rId43"/>
    <p:sldId id="465" r:id="rId44"/>
    <p:sldId id="466" r:id="rId45"/>
    <p:sldId id="467" r:id="rId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7FABCADA-2D38-F446-AC86-67225E0D4004}">
          <p14:sldIdLst>
            <p14:sldId id="405"/>
            <p14:sldId id="456"/>
            <p14:sldId id="258"/>
            <p14:sldId id="264"/>
            <p14:sldId id="338"/>
            <p14:sldId id="458"/>
            <p14:sldId id="276"/>
            <p14:sldId id="304"/>
            <p14:sldId id="305"/>
            <p14:sldId id="303"/>
            <p14:sldId id="277"/>
            <p14:sldId id="306"/>
            <p14:sldId id="307"/>
            <p14:sldId id="308"/>
            <p14:sldId id="309"/>
            <p14:sldId id="310"/>
            <p14:sldId id="311"/>
            <p14:sldId id="459"/>
            <p14:sldId id="283"/>
            <p14:sldId id="284"/>
            <p14:sldId id="285"/>
            <p14:sldId id="312"/>
            <p14:sldId id="286"/>
            <p14:sldId id="287"/>
            <p14:sldId id="288"/>
            <p14:sldId id="289"/>
            <p14:sldId id="313"/>
            <p14:sldId id="290"/>
            <p14:sldId id="314"/>
            <p14:sldId id="291"/>
            <p14:sldId id="315"/>
            <p14:sldId id="460"/>
            <p14:sldId id="292"/>
            <p14:sldId id="316"/>
            <p14:sldId id="317"/>
            <p14:sldId id="318"/>
            <p14:sldId id="464"/>
            <p14:sldId id="397"/>
            <p14:sldId id="400"/>
            <p14:sldId id="401"/>
            <p14:sldId id="402"/>
            <p14:sldId id="403"/>
            <p14:sldId id="465"/>
            <p14:sldId id="466"/>
            <p14:sldId id="46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FF9300"/>
    <a:srgbClr val="CCCCCC"/>
    <a:srgbClr val="808080"/>
    <a:srgbClr val="969696"/>
    <a:srgbClr val="437CED"/>
    <a:srgbClr val="0D6AB0"/>
    <a:srgbClr val="6FCD1D"/>
    <a:srgbClr val="93E030"/>
    <a:srgbClr val="73B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3" autoAdjust="0"/>
    <p:restoredTop sz="94556"/>
  </p:normalViewPr>
  <p:slideViewPr>
    <p:cSldViewPr snapToGrid="0">
      <p:cViewPr>
        <p:scale>
          <a:sx n="125" d="100"/>
          <a:sy n="125" d="100"/>
        </p:scale>
        <p:origin x="24" y="9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C3844-18F2-8748-AB01-06D1A2025E3B}" type="datetimeFigureOut">
              <a:rPr kumimoji="1" lang="zh-CN" altLang="en-US" smtClean="0"/>
              <a:t>2021/4/21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FE7B6-19AD-AB4B-80C1-A39FDECAAA92}" type="slidenum">
              <a:rPr kumimoji="1" lang="zh-CN" altLang="en-US" smtClean="0"/>
              <a:t>‹#›</a:t>
            </a:fld>
            <a:endParaRPr kumimoji="1" lang="zh-CN" altLang="en-US"/>
          </a:p>
        </p:txBody>
      </p:sp>
    </p:spTree>
    <p:extLst>
      <p:ext uri="{BB962C8B-B14F-4D97-AF65-F5344CB8AC3E}">
        <p14:creationId xmlns:p14="http://schemas.microsoft.com/office/powerpoint/2010/main" val="2654748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gradFill>
          <a:gsLst>
            <a:gs pos="0">
              <a:srgbClr val="007BD3"/>
            </a:gs>
            <a:gs pos="100000">
              <a:srgbClr val="034373"/>
            </a:gs>
          </a:gsLst>
          <a:lin ang="5400000" scaled="0"/>
        </a:gradFill>
        <a:effectLst/>
      </p:bgPr>
    </p:bg>
    <p:spTree>
      <p:nvGrpSpPr>
        <p:cNvPr id="1" name=""/>
        <p:cNvGrpSpPr/>
        <p:nvPr/>
      </p:nvGrpSpPr>
      <p:grpSpPr>
        <a:xfrm>
          <a:off x="0" y="0"/>
          <a:ext cx="0" cy="0"/>
          <a:chOff x="0" y="0"/>
          <a:chExt cx="0" cy="0"/>
        </a:xfrm>
      </p:grpSpPr>
      <p:sp>
        <p:nvSpPr>
          <p:cNvPr id="9" name="直角三角形 8"/>
          <p:cNvSpPr/>
          <p:nvPr userDrawn="1"/>
        </p:nvSpPr>
        <p:spPr>
          <a:xfrm flipV="1">
            <a:off x="45720" y="0"/>
            <a:ext cx="4629150" cy="6858000"/>
          </a:xfrm>
          <a:custGeom>
            <a:avLst/>
            <a:gdLst/>
            <a:ahLst/>
            <a:cxnLst/>
            <a:rect l="l" t="t" r="r" b="b"/>
            <a:pathLst>
              <a:path w="7251700" h="6858001">
                <a:moveTo>
                  <a:pt x="6045200" y="6858001"/>
                </a:moveTo>
                <a:lnTo>
                  <a:pt x="7251700" y="6858001"/>
                </a:lnTo>
                <a:lnTo>
                  <a:pt x="6045200" y="1"/>
                </a:lnTo>
                <a:lnTo>
                  <a:pt x="6045200" y="0"/>
                </a:lnTo>
                <a:lnTo>
                  <a:pt x="0" y="0"/>
                </a:lnTo>
                <a:lnTo>
                  <a:pt x="0" y="6858000"/>
                </a:lnTo>
                <a:lnTo>
                  <a:pt x="604520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 name="平行四边形 1"/>
          <p:cNvSpPr/>
          <p:nvPr userDrawn="1"/>
        </p:nvSpPr>
        <p:spPr>
          <a:xfrm>
            <a:off x="3935095" y="0"/>
            <a:ext cx="739775" cy="6857365"/>
          </a:xfrm>
          <a:prstGeom prst="parallelogram">
            <a:avLst>
              <a:gd name="adj" fmla="val 79353"/>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 name="TextBox 3"/>
          <p:cNvSpPr txBox="1"/>
          <p:nvPr userDrawn="1"/>
        </p:nvSpPr>
        <p:spPr>
          <a:xfrm>
            <a:off x="4940300" y="1847215"/>
            <a:ext cx="6849110" cy="3046095"/>
          </a:xfrm>
          <a:prstGeom prst="rect">
            <a:avLst/>
          </a:prstGeom>
          <a:noFill/>
        </p:spPr>
        <p:txBody>
          <a:bodyPr wrap="square">
            <a:spAutoFit/>
          </a:bodyPr>
          <a:lstStyle/>
          <a:p>
            <a:pPr algn="ctr">
              <a:defRPr/>
            </a:pPr>
            <a:r>
              <a:rPr lang="zh-CN" altLang="en-US" sz="4400" b="1" dirty="0">
                <a:ln w="19050">
                  <a:noFill/>
                </a:ln>
                <a:solidFill>
                  <a:schemeClr val="bg1"/>
                </a:solidFill>
                <a:latin typeface="微软雅黑" panose="020B0503020204020204" pitchFamily="34" charset="-122"/>
                <a:ea typeface="微软雅黑" panose="020B0503020204020204" pitchFamily="34" charset="-122"/>
              </a:rPr>
              <a:t>企业研发加计扣除政策及管理系统实际操作解读</a:t>
            </a:r>
          </a:p>
          <a:p>
            <a:pPr algn="ctr">
              <a:defRPr/>
            </a:pPr>
            <a:endParaRPr lang="zh-CN" altLang="en-US" sz="4400" b="1" dirty="0">
              <a:ln w="19050">
                <a:noFill/>
              </a:ln>
              <a:solidFill>
                <a:schemeClr val="bg1"/>
              </a:solidFill>
              <a:latin typeface="微软雅黑" panose="020B0503020204020204" pitchFamily="34" charset="-122"/>
              <a:ea typeface="微软雅黑" panose="020B0503020204020204" pitchFamily="34" charset="-122"/>
            </a:endParaRPr>
          </a:p>
          <a:p>
            <a:pPr algn="ctr">
              <a:defRPr/>
            </a:pPr>
            <a:r>
              <a:rPr lang="zh-CN" altLang="en-US" sz="3200" b="1" dirty="0">
                <a:ln w="19050">
                  <a:noFill/>
                </a:ln>
                <a:solidFill>
                  <a:schemeClr val="bg1"/>
                </a:solidFill>
                <a:latin typeface="宋体" panose="02010600030101010101" pitchFamily="2" charset="-122"/>
                <a:ea typeface="宋体" panose="02010600030101010101" pitchFamily="2" charset="-122"/>
              </a:rPr>
              <a:t>  </a:t>
            </a:r>
          </a:p>
          <a:p>
            <a:pPr algn="ctr">
              <a:defRPr/>
            </a:pPr>
            <a:r>
              <a:rPr lang="zh-CN" altLang="en-US" sz="2800" b="1" dirty="0">
                <a:ln w="19050">
                  <a:noFill/>
                </a:ln>
                <a:solidFill>
                  <a:schemeClr val="bg1"/>
                </a:solidFill>
                <a:latin typeface="宋体" panose="02010600030101010101" pitchFamily="2" charset="-122"/>
                <a:ea typeface="宋体" panose="02010600030101010101" pitchFamily="2" charset="-122"/>
              </a:rPr>
              <a:t>河南省科技厅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TextBox 8"/>
          <p:cNvSpPr txBox="1"/>
          <p:nvPr userDrawn="1"/>
        </p:nvSpPr>
        <p:spPr>
          <a:xfrm>
            <a:off x="977900" y="6410204"/>
            <a:ext cx="4965700" cy="400110"/>
          </a:xfrm>
          <a:prstGeom prst="rect">
            <a:avLst/>
          </a:prstGeom>
          <a:noFill/>
        </p:spPr>
        <p:txBody>
          <a:bodyPr wrap="square" rtlCol="0" anchor="ctr">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第五章</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2000" baseline="0" dirty="0">
                <a:solidFill>
                  <a:schemeClr val="bg1"/>
                </a:solidFill>
                <a:latin typeface="微软雅黑" panose="020B0503020204020204" pitchFamily="34" charset="-122"/>
                <a:ea typeface="微软雅黑" panose="020B0503020204020204" pitchFamily="34" charset="-122"/>
              </a:rPr>
              <a:t> 企业研发</a:t>
            </a:r>
            <a:r>
              <a:rPr lang="zh-CN" altLang="en-US" sz="2000" dirty="0">
                <a:solidFill>
                  <a:schemeClr val="bg1"/>
                </a:solidFill>
                <a:latin typeface="微软雅黑" panose="020B0503020204020204" pitchFamily="34" charset="-122"/>
                <a:ea typeface="微软雅黑" panose="020B0503020204020204" pitchFamily="34" charset="-122"/>
              </a:rPr>
              <a:t>预算备案</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标题和竖排文字">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0" y="0"/>
            <a:ext cx="12192000" cy="3938963"/>
          </a:xfrm>
          <a:prstGeom prst="rect">
            <a:avLst/>
          </a:prstGeom>
        </p:spPr>
      </p:pic>
      <p:sp>
        <p:nvSpPr>
          <p:cNvPr id="8" name="矩形 7"/>
          <p:cNvSpPr/>
          <p:nvPr userDrawn="1"/>
        </p:nvSpPr>
        <p:spPr>
          <a:xfrm>
            <a:off x="0" y="3938964"/>
            <a:ext cx="12192000" cy="26233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 Box 2"/>
          <p:cNvSpPr txBox="1">
            <a:spLocks noChangeArrowheads="1"/>
          </p:cNvSpPr>
          <p:nvPr userDrawn="1"/>
        </p:nvSpPr>
        <p:spPr bwMode="auto">
          <a:xfrm>
            <a:off x="3525079" y="5125234"/>
            <a:ext cx="51153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谢谢大家. 敬请批评指正</a:t>
            </a:r>
          </a:p>
        </p:txBody>
      </p:sp>
      <p:cxnSp>
        <p:nvCxnSpPr>
          <p:cNvPr id="10" name="直接连接符 9"/>
          <p:cNvCxnSpPr/>
          <p:nvPr userDrawn="1"/>
        </p:nvCxnSpPr>
        <p:spPr>
          <a:xfrm>
            <a:off x="2998813" y="5840639"/>
            <a:ext cx="61943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2021/4/21</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2021/4/21</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2" name="矩形 1"/>
          <p:cNvSpPr/>
          <p:nvPr userDrawn="1"/>
        </p:nvSpPr>
        <p:spPr>
          <a:xfrm>
            <a:off x="5436973" y="0"/>
            <a:ext cx="675502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5152768" y="0"/>
            <a:ext cx="284205" cy="6858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9748571" y="346070"/>
            <a:ext cx="2003258" cy="850682"/>
          </a:xfrm>
          <a:prstGeom prst="rect">
            <a:avLst/>
          </a:prstGeom>
        </p:spPr>
        <p:txBody>
          <a:bodyPr wrap="square">
            <a:spAutoFit/>
          </a:bodyPr>
          <a:lstStyle/>
          <a:p>
            <a:pPr marL="0" marR="0" lvl="0" indent="0" algn="r" defTabSz="914400" eaLnBrk="1" fontAlgn="auto" latinLnBrk="0" hangingPunct="1">
              <a:lnSpc>
                <a:spcPct val="112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9300"/>
                </a:solidFill>
                <a:effectLst/>
                <a:uLnTx/>
                <a:uFillTx/>
                <a:latin typeface="微软雅黑" panose="020B0503020204020204" pitchFamily="34" charset="-122"/>
                <a:ea typeface="微软雅黑" panose="020B0503020204020204" pitchFamily="34" charset="-122"/>
              </a:rPr>
              <a:t>目录 </a:t>
            </a:r>
            <a:r>
              <a:rPr kumimoji="0" lang="en-US" altLang="zh-CN" sz="2800" b="1" i="0" u="none" strike="noStrike" kern="1200" cap="none" spc="0" normalizeH="0" baseline="0" noProof="0" dirty="0">
                <a:ln>
                  <a:noFill/>
                </a:ln>
                <a:solidFill>
                  <a:srgbClr val="FF9300"/>
                </a:solidFill>
                <a:effectLst/>
                <a:uLnTx/>
                <a:uFillTx/>
                <a:latin typeface="微软雅黑" panose="020B0503020204020204" pitchFamily="34" charset="-122"/>
                <a:ea typeface="微软雅黑" panose="020B0503020204020204" pitchFamily="34" charset="-122"/>
              </a:rPr>
              <a:t> </a:t>
            </a:r>
          </a:p>
          <a:p>
            <a:pPr marL="0" marR="0" lvl="0" indent="0" algn="r" defTabSz="914400" eaLnBrk="1" fontAlgn="auto" latinLnBrk="0" hangingPunct="1">
              <a:lnSpc>
                <a:spcPct val="112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lumMod val="50000"/>
                  </a:schemeClr>
                </a:solidFill>
                <a:effectLst/>
                <a:uLnTx/>
                <a:uFillTx/>
                <a:latin typeface="Calibri" panose="020F0502020204030204"/>
                <a:ea typeface="宋体" panose="02010600030101010101" pitchFamily="2" charset="-122"/>
              </a:rPr>
              <a:t>CONTENTS </a:t>
            </a:r>
            <a:endParaRPr kumimoji="0" lang="zh-CN" altLang="en-US" sz="1800" b="0" i="0" u="none" strike="noStrike" kern="0" cap="none" spc="0" normalizeH="0" baseline="0" noProof="0" dirty="0">
              <a:ln>
                <a:noFill/>
              </a:ln>
              <a:solidFill>
                <a:schemeClr val="bg1">
                  <a:lumMod val="50000"/>
                </a:schemeClr>
              </a:solidFill>
              <a:effectLst/>
              <a:uLnTx/>
              <a:uFillTx/>
            </a:endParaRPr>
          </a:p>
        </p:txBody>
      </p:sp>
      <p:sp>
        <p:nvSpPr>
          <p:cNvPr id="6" name="TextBox 5"/>
          <p:cNvSpPr txBox="1"/>
          <p:nvPr userDrawn="1"/>
        </p:nvSpPr>
        <p:spPr>
          <a:xfrm>
            <a:off x="7341972" y="3735127"/>
            <a:ext cx="4850027"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04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不适用加计扣除的行业和活动</a:t>
            </a:r>
          </a:p>
        </p:txBody>
      </p:sp>
      <p:sp>
        <p:nvSpPr>
          <p:cNvPr id="7" name="TextBox 6"/>
          <p:cNvSpPr txBox="1"/>
          <p:nvPr userDrawn="1"/>
        </p:nvSpPr>
        <p:spPr>
          <a:xfrm>
            <a:off x="7341973" y="1734779"/>
            <a:ext cx="3832304"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01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讲课目的</a:t>
            </a:r>
          </a:p>
        </p:txBody>
      </p:sp>
      <p:sp>
        <p:nvSpPr>
          <p:cNvPr id="8" name="TextBox 10"/>
          <p:cNvSpPr txBox="1"/>
          <p:nvPr userDrawn="1"/>
        </p:nvSpPr>
        <p:spPr>
          <a:xfrm>
            <a:off x="7341973" y="2403919"/>
            <a:ext cx="3832304"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02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研发活动的概念和特征</a:t>
            </a:r>
          </a:p>
        </p:txBody>
      </p:sp>
      <p:sp>
        <p:nvSpPr>
          <p:cNvPr id="9" name="TextBox 11"/>
          <p:cNvSpPr txBox="1"/>
          <p:nvPr userDrawn="1"/>
        </p:nvSpPr>
        <p:spPr>
          <a:xfrm>
            <a:off x="7341973" y="3069523"/>
            <a:ext cx="3832304"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03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研发项目管理</a:t>
            </a:r>
          </a:p>
        </p:txBody>
      </p:sp>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0" y="-1"/>
            <a:ext cx="5152768" cy="6858001"/>
          </a:xfrm>
          <a:prstGeom prst="rect">
            <a:avLst/>
          </a:prstGeom>
        </p:spPr>
      </p:pic>
      <p:sp>
        <p:nvSpPr>
          <p:cNvPr id="10" name="TextBox 5"/>
          <p:cNvSpPr txBox="1"/>
          <p:nvPr userDrawn="1"/>
        </p:nvSpPr>
        <p:spPr>
          <a:xfrm>
            <a:off x="7341973" y="4402499"/>
            <a:ext cx="4850027"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05    </a:t>
            </a:r>
            <a:r>
              <a:rPr lang="zh-CN" altLang="en-US" sz="2400" dirty="0">
                <a:solidFill>
                  <a:schemeClr val="tx1">
                    <a:lumMod val="65000"/>
                    <a:lumOff val="35000"/>
                  </a:schemeClr>
                </a:solidFill>
                <a:latin typeface="Impact" panose="020B0806030902050204" pitchFamily="34" charset="0"/>
                <a:ea typeface="微软雅黑" panose="020B0503020204020204" pitchFamily="34" charset="-122"/>
              </a:rPr>
              <a:t>企业研发</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预算备案政策</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7" name="矩形 6"/>
          <p:cNvSpPr/>
          <p:nvPr userDrawn="1"/>
        </p:nvSpPr>
        <p:spPr>
          <a:xfrm>
            <a:off x="5436973" y="0"/>
            <a:ext cx="675502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5152768" y="0"/>
            <a:ext cx="284205"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5614" b="5614"/>
          <a:stretch>
            <a:fillRect/>
          </a:stretch>
        </p:blipFill>
        <p:spPr>
          <a:xfrm>
            <a:off x="0" y="-1"/>
            <a:ext cx="5152768" cy="6858001"/>
          </a:xfrm>
          <a:prstGeom prst="rect">
            <a:avLst/>
          </a:prstGeom>
        </p:spPr>
      </p:pic>
      <p:sp>
        <p:nvSpPr>
          <p:cNvPr id="9" name="TextBox 5"/>
          <p:cNvSpPr txBox="1"/>
          <p:nvPr userDrawn="1"/>
        </p:nvSpPr>
        <p:spPr>
          <a:xfrm>
            <a:off x="7341972" y="3735127"/>
            <a:ext cx="4850027"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04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不适用加计扣除的行业和活动</a:t>
            </a:r>
          </a:p>
        </p:txBody>
      </p:sp>
      <p:sp>
        <p:nvSpPr>
          <p:cNvPr id="11" name="TextBox 6"/>
          <p:cNvSpPr txBox="1"/>
          <p:nvPr userDrawn="1"/>
        </p:nvSpPr>
        <p:spPr>
          <a:xfrm>
            <a:off x="7341973" y="1734779"/>
            <a:ext cx="3832304"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01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讲课目的</a:t>
            </a:r>
          </a:p>
        </p:txBody>
      </p:sp>
      <p:sp>
        <p:nvSpPr>
          <p:cNvPr id="17" name="TextBox 10"/>
          <p:cNvSpPr txBox="1"/>
          <p:nvPr userDrawn="1"/>
        </p:nvSpPr>
        <p:spPr>
          <a:xfrm>
            <a:off x="7341973" y="2403919"/>
            <a:ext cx="3832304"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02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研发活动的概念和特征</a:t>
            </a:r>
          </a:p>
        </p:txBody>
      </p:sp>
      <p:sp>
        <p:nvSpPr>
          <p:cNvPr id="18" name="TextBox 11"/>
          <p:cNvSpPr txBox="1"/>
          <p:nvPr userDrawn="1"/>
        </p:nvSpPr>
        <p:spPr>
          <a:xfrm>
            <a:off x="7341973" y="3069523"/>
            <a:ext cx="3832304"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03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研发项目管理</a:t>
            </a:r>
          </a:p>
        </p:txBody>
      </p:sp>
      <p:sp>
        <p:nvSpPr>
          <p:cNvPr id="19" name="TextBox 5"/>
          <p:cNvSpPr txBox="1"/>
          <p:nvPr userDrawn="1"/>
        </p:nvSpPr>
        <p:spPr>
          <a:xfrm>
            <a:off x="7341973" y="4402499"/>
            <a:ext cx="4850027" cy="369332"/>
          </a:xfrm>
          <a:prstGeom prst="rect">
            <a:avLst/>
          </a:prstGeom>
          <a:noFill/>
        </p:spPr>
        <p:txBody>
          <a:bodyPr vert="horz" wrap="square" lIns="0" tIns="0" rIns="0" bIns="0" rtlCol="0" anchor="ctr">
            <a:spAutoFit/>
          </a:bodyPr>
          <a:lstStyle/>
          <a:p>
            <a:pPr algn="l"/>
            <a:r>
              <a:rPr lang="en-US" altLang="zh-CN" sz="2400" dirty="0">
                <a:solidFill>
                  <a:schemeClr val="tx1">
                    <a:lumMod val="65000"/>
                    <a:lumOff val="35000"/>
                  </a:schemeClr>
                </a:solidFill>
                <a:latin typeface="Impact" panose="020B0806030902050204" pitchFamily="34" charset="0"/>
                <a:ea typeface="微软雅黑" panose="020B0503020204020204" pitchFamily="34" charset="-122"/>
              </a:rPr>
              <a:t>05    </a:t>
            </a:r>
            <a:r>
              <a:rPr lang="zh-CN" altLang="en-US" sz="2400" dirty="0">
                <a:solidFill>
                  <a:schemeClr val="tx1">
                    <a:lumMod val="65000"/>
                    <a:lumOff val="35000"/>
                  </a:schemeClr>
                </a:solidFill>
                <a:latin typeface="Impact" panose="020B0806030902050204" pitchFamily="34" charset="0"/>
                <a:ea typeface="微软雅黑" panose="020B0503020204020204" pitchFamily="34" charset="-122"/>
              </a:rPr>
              <a:t>企业研发</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预算备案政策</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0" name="TextBox 8"/>
          <p:cNvSpPr txBox="1"/>
          <p:nvPr userDrawn="1"/>
        </p:nvSpPr>
        <p:spPr>
          <a:xfrm>
            <a:off x="977900" y="6410204"/>
            <a:ext cx="4965700" cy="400110"/>
          </a:xfrm>
          <a:prstGeom prst="rect">
            <a:avLst/>
          </a:prstGeom>
          <a:noFill/>
        </p:spPr>
        <p:txBody>
          <a:bodyPr wrap="square" rtlCol="0" anchor="ctr">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第一章</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2000" baseline="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讲课目的</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 name="TextBox 8"/>
          <p:cNvSpPr txBox="1"/>
          <p:nvPr userDrawn="1"/>
        </p:nvSpPr>
        <p:spPr>
          <a:xfrm>
            <a:off x="977900" y="6410204"/>
            <a:ext cx="4965700" cy="400110"/>
          </a:xfrm>
          <a:prstGeom prst="rect">
            <a:avLst/>
          </a:prstGeom>
          <a:noFill/>
        </p:spPr>
        <p:txBody>
          <a:bodyPr wrap="square" rtlCol="0" anchor="ctr">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第二章</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2000" baseline="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研发活动的概念和特征</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TextBox 8"/>
          <p:cNvSpPr txBox="1"/>
          <p:nvPr userDrawn="1"/>
        </p:nvSpPr>
        <p:spPr>
          <a:xfrm>
            <a:off x="977900" y="6410204"/>
            <a:ext cx="4965700" cy="400110"/>
          </a:xfrm>
          <a:prstGeom prst="rect">
            <a:avLst/>
          </a:prstGeom>
          <a:noFill/>
        </p:spPr>
        <p:txBody>
          <a:bodyPr wrap="square" rtlCol="0" anchor="ctr">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第三章</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2000" baseline="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研发项目管理</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TextBox 8"/>
          <p:cNvSpPr txBox="1"/>
          <p:nvPr userDrawn="1"/>
        </p:nvSpPr>
        <p:spPr>
          <a:xfrm>
            <a:off x="977900" y="6410204"/>
            <a:ext cx="4965700" cy="400110"/>
          </a:xfrm>
          <a:prstGeom prst="rect">
            <a:avLst/>
          </a:prstGeom>
          <a:noFill/>
        </p:spPr>
        <p:txBody>
          <a:bodyPr wrap="square" rtlCol="0" anchor="ctr">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第四章</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2000" baseline="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不适用加计扣除的行业和活动</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p:cNvSpPr/>
          <p:nvPr userDrawn="1"/>
        </p:nvSpPr>
        <p:spPr>
          <a:xfrm>
            <a:off x="0" y="6338455"/>
            <a:ext cx="574766" cy="519545"/>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574766" y="6338455"/>
            <a:ext cx="11617233" cy="51954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燕尾形 10"/>
          <p:cNvSpPr/>
          <p:nvPr userDrawn="1"/>
        </p:nvSpPr>
        <p:spPr>
          <a:xfrm>
            <a:off x="193599" y="6475132"/>
            <a:ext cx="187569" cy="24618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userDrawn="1"/>
        </p:nvSpPr>
        <p:spPr>
          <a:xfrm>
            <a:off x="11356958" y="6439663"/>
            <a:ext cx="360000" cy="360000"/>
          </a:xfrm>
          <a:prstGeom prst="ellipse">
            <a:avLst/>
          </a:prstGeom>
          <a:solidFill>
            <a:srgbClr val="FFFFFF">
              <a:alpha val="34902"/>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TextBox 15"/>
          <p:cNvSpPr txBox="1"/>
          <p:nvPr userDrawn="1"/>
        </p:nvSpPr>
        <p:spPr>
          <a:xfrm>
            <a:off x="11211743" y="6450386"/>
            <a:ext cx="650430" cy="338554"/>
          </a:xfrm>
          <a:prstGeom prst="rect">
            <a:avLst/>
          </a:prstGeom>
          <a:noFill/>
        </p:spPr>
        <p:txBody>
          <a:bodyPr wrap="square" rtlCol="0">
            <a:spAutoFit/>
          </a:bodyPr>
          <a:lstStyle/>
          <a:p>
            <a:pPr algn="ctr"/>
            <a:fld id="{2EEF1883-7A0E-4F66-9932-E581691AD397}" type="slidenum">
              <a:rPr lang="zh-CN" altLang="en-US" sz="16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8" name="任意多边形 7"/>
          <p:cNvSpPr/>
          <p:nvPr userDrawn="1"/>
        </p:nvSpPr>
        <p:spPr>
          <a:xfrm>
            <a:off x="574729" y="201474"/>
            <a:ext cx="864000" cy="864000"/>
          </a:xfrm>
          <a:custGeom>
            <a:avLst/>
            <a:gdLst>
              <a:gd name="connsiteX0" fmla="*/ 0 w 864000"/>
              <a:gd name="connsiteY0" fmla="*/ 0 h 864000"/>
              <a:gd name="connsiteX1" fmla="*/ 864000 w 864000"/>
              <a:gd name="connsiteY1" fmla="*/ 0 h 864000"/>
              <a:gd name="connsiteX2" fmla="*/ 864000 w 864000"/>
              <a:gd name="connsiteY2" fmla="*/ 261737 h 864000"/>
              <a:gd name="connsiteX3" fmla="*/ 751007 w 864000"/>
              <a:gd name="connsiteY3" fmla="*/ 261737 h 864000"/>
              <a:gd name="connsiteX4" fmla="*/ 751007 w 864000"/>
              <a:gd name="connsiteY4" fmla="*/ 112993 h 864000"/>
              <a:gd name="connsiteX5" fmla="*/ 112993 w 864000"/>
              <a:gd name="connsiteY5" fmla="*/ 112993 h 864000"/>
              <a:gd name="connsiteX6" fmla="*/ 112993 w 864000"/>
              <a:gd name="connsiteY6" fmla="*/ 751007 h 864000"/>
              <a:gd name="connsiteX7" fmla="*/ 246681 w 864000"/>
              <a:gd name="connsiteY7" fmla="*/ 751007 h 864000"/>
              <a:gd name="connsiteX8" fmla="*/ 246681 w 864000"/>
              <a:gd name="connsiteY8" fmla="*/ 864000 h 864000"/>
              <a:gd name="connsiteX9" fmla="*/ 0 w 864000"/>
              <a:gd name="connsiteY9" fmla="*/ 86400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0" y="0"/>
                </a:moveTo>
                <a:lnTo>
                  <a:pt x="864000" y="0"/>
                </a:lnTo>
                <a:lnTo>
                  <a:pt x="864000" y="261737"/>
                </a:lnTo>
                <a:lnTo>
                  <a:pt x="751007" y="261737"/>
                </a:lnTo>
                <a:lnTo>
                  <a:pt x="751007" y="112993"/>
                </a:lnTo>
                <a:lnTo>
                  <a:pt x="112993" y="112993"/>
                </a:lnTo>
                <a:lnTo>
                  <a:pt x="112993" y="751007"/>
                </a:lnTo>
                <a:lnTo>
                  <a:pt x="246681" y="751007"/>
                </a:lnTo>
                <a:lnTo>
                  <a:pt x="246681" y="864000"/>
                </a:lnTo>
                <a:lnTo>
                  <a:pt x="0" y="864000"/>
                </a:ln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rgbClr val="437CED"/>
          </a:fgClr>
          <a:bgClr>
            <a:schemeClr val="bg1"/>
          </a:bgClr>
        </a:pattFill>
        <a:effectLst/>
      </p:bgPr>
    </p:bg>
    <p:spTree>
      <p:nvGrpSpPr>
        <p:cNvPr id="1" name=""/>
        <p:cNvGrpSpPr/>
        <p:nvPr/>
      </p:nvGrpSpPr>
      <p:grpSpPr>
        <a:xfrm>
          <a:off x="0" y="0"/>
          <a:ext cx="0" cy="0"/>
          <a:chOff x="0" y="0"/>
          <a:chExt cx="0" cy="0"/>
        </a:xfrm>
      </p:grpSpPr>
      <p:sp>
        <p:nvSpPr>
          <p:cNvPr id="3" name="文本框 2"/>
          <p:cNvSpPr txBox="1"/>
          <p:nvPr/>
        </p:nvSpPr>
        <p:spPr>
          <a:xfrm>
            <a:off x="4733925" y="1711325"/>
            <a:ext cx="7162800" cy="252793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30000"/>
              </a:lnSpc>
              <a:spcBef>
                <a:spcPts val="0"/>
              </a:spcBef>
              <a:spcAft>
                <a:spcPts val="0"/>
              </a:spcAft>
            </a:pPr>
            <a:r>
              <a:rPr lang="zh-CN" altLang="en-US" sz="4400" b="1">
                <a:latin typeface="Impact" panose="020B0806030902050204" pitchFamily="34" charset="0"/>
                <a:cs typeface="Impact" panose="020B0806030902050204" pitchFamily="34" charset="0"/>
              </a:rPr>
              <a:t>企业研发加计扣除</a:t>
            </a:r>
            <a:r>
              <a:rPr lang="en-US" altLang="zh-CN" sz="4400" b="1">
                <a:latin typeface="Impact" panose="020B0806030902050204" pitchFamily="34" charset="0"/>
                <a:cs typeface="Impact" panose="020B0806030902050204" pitchFamily="34" charset="0"/>
              </a:rPr>
              <a:t>/</a:t>
            </a:r>
            <a:r>
              <a:rPr lang="zh-CN" altLang="en-US" sz="4400" b="1">
                <a:latin typeface="Impact" panose="020B0806030902050204" pitchFamily="34" charset="0"/>
                <a:cs typeface="Impact" panose="020B0806030902050204" pitchFamily="34" charset="0"/>
              </a:rPr>
              <a:t>财政补助政策及操作指引解读</a:t>
            </a:r>
          </a:p>
          <a:p>
            <a:endParaRPr lang="zh-CN" altLang="en-US" sz="4400" b="1">
              <a:latin typeface="Impact" panose="020B0806030902050204" pitchFamily="34" charset="0"/>
              <a:cs typeface="Impact" panose="020B0806030902050204" pitchFamily="34" charset="0"/>
            </a:endParaRPr>
          </a:p>
        </p:txBody>
      </p:sp>
      <p:sp>
        <p:nvSpPr>
          <p:cNvPr id="4" name="文本框 3"/>
          <p:cNvSpPr txBox="1"/>
          <p:nvPr/>
        </p:nvSpPr>
        <p:spPr>
          <a:xfrm>
            <a:off x="6875780" y="4577715"/>
            <a:ext cx="3553460" cy="521970"/>
          </a:xfrm>
          <a:prstGeom prst="rect">
            <a:avLst/>
          </a:prstGeom>
          <a:noFill/>
        </p:spPr>
        <p:txBody>
          <a:bodyPr wrap="square" rtlCol="0">
            <a:spAutoFit/>
          </a:bodyPr>
          <a:lstStyle/>
          <a:p>
            <a:r>
              <a:rPr lang="zh-CN" altLang="en-US" sz="2800" b="1">
                <a:latin typeface="Impact" panose="020B0806030902050204" pitchFamily="34" charset="0"/>
              </a:rPr>
              <a:t>河南省科技厅</a:t>
            </a: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研发活动的概念</a:t>
            </a:r>
            <a:endParaRPr lang="zh-CN" altLang="en-US" sz="2000" dirty="0"/>
          </a:p>
        </p:txBody>
      </p:sp>
      <p:sp>
        <p:nvSpPr>
          <p:cNvPr id="3" name="TextBox 3"/>
          <p:cNvSpPr txBox="1">
            <a:spLocks noChangeArrowheads="1"/>
          </p:cNvSpPr>
          <p:nvPr/>
        </p:nvSpPr>
        <p:spPr bwMode="auto">
          <a:xfrm>
            <a:off x="876620" y="980728"/>
            <a:ext cx="9721080"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案例：</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矩形 3"/>
          <p:cNvSpPr/>
          <p:nvPr/>
        </p:nvSpPr>
        <p:spPr>
          <a:xfrm>
            <a:off x="870270" y="1480352"/>
            <a:ext cx="10945216" cy="4247317"/>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        在</a:t>
            </a:r>
            <a:r>
              <a:rPr lang="en-US" altLang="zh-CN" dirty="0">
                <a:latin typeface="微软雅黑" panose="020B0503020204020204" pitchFamily="34" charset="-122"/>
                <a:ea typeface="微软雅黑" panose="020B0503020204020204" pitchFamily="34" charset="-122"/>
              </a:rPr>
              <a:t>1821</a:t>
            </a:r>
            <a:r>
              <a:rPr lang="zh-CN" altLang="en-US" dirty="0">
                <a:latin typeface="微软雅黑" panose="020B0503020204020204" pitchFamily="34" charset="-122"/>
                <a:ea typeface="微软雅黑" panose="020B0503020204020204" pitchFamily="34" charset="-122"/>
              </a:rPr>
              <a:t>年，英国科学家戴维和法拉第发明了一种叫电弧灯的电灯，这种电灯光线刺眼，耗电量大，寿命也不长，因此很不实用。</a:t>
            </a:r>
            <a:r>
              <a:rPr lang="zh-CN" altLang="en-US" dirty="0">
                <a:solidFill>
                  <a:srgbClr val="545454"/>
                </a:solidFill>
                <a:latin typeface="微软雅黑" panose="020B0503020204020204" pitchFamily="34" charset="-122"/>
                <a:ea typeface="微软雅黑" panose="020B0503020204020204" pitchFamily="34" charset="-122"/>
              </a:rPr>
              <a:t>（</a:t>
            </a:r>
            <a:r>
              <a:rPr lang="zh-CN" altLang="en-US" b="1" dirty="0">
                <a:solidFill>
                  <a:srgbClr val="FF9300"/>
                </a:solidFill>
                <a:latin typeface="微软雅黑" panose="020B0503020204020204" pitchFamily="34" charset="-122"/>
                <a:ea typeface="微软雅黑" panose="020B0503020204020204" pitchFamily="34" charset="-122"/>
              </a:rPr>
              <a:t>需要改进</a:t>
            </a:r>
            <a:r>
              <a:rPr lang="zh-CN" altLang="en-US" dirty="0">
                <a:solidFill>
                  <a:srgbClr val="545454"/>
                </a:solidFill>
                <a:latin typeface="微软雅黑" panose="020B0503020204020204" pitchFamily="34" charset="-122"/>
                <a:ea typeface="微软雅黑" panose="020B0503020204020204" pitchFamily="34" charset="-122"/>
              </a:rPr>
              <a:t>）</a:t>
            </a:r>
          </a:p>
          <a:p>
            <a:pPr>
              <a:lnSpc>
                <a:spcPct val="150000"/>
              </a:lnSpc>
            </a:pPr>
            <a:r>
              <a:rPr lang="zh-CN" altLang="en-US" dirty="0">
                <a:solidFill>
                  <a:srgbClr val="545454"/>
                </a:solidFill>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爱迪生开始试验能作为灯丝的材料：用传统的炭条作灯丝，一通电就断了。用钌、铬等金属作灯丝，通电后，亮了片刻就被烧断。用白金丝作灯丝，效果也不理想。爱迪生试验了</a:t>
            </a:r>
            <a:r>
              <a:rPr lang="en-US" altLang="zh-CN" dirty="0">
                <a:latin typeface="微软雅黑" panose="020B0503020204020204" pitchFamily="34" charset="-122"/>
                <a:ea typeface="微软雅黑" panose="020B0503020204020204" pitchFamily="34" charset="-122"/>
              </a:rPr>
              <a:t>1600</a:t>
            </a:r>
            <a:r>
              <a:rPr lang="zh-CN" altLang="en-US" dirty="0">
                <a:latin typeface="微软雅黑" panose="020B0503020204020204" pitchFamily="34" charset="-122"/>
                <a:ea typeface="微软雅黑" panose="020B0503020204020204" pitchFamily="34" charset="-122"/>
              </a:rPr>
              <a:t>多种材料。一次次的试验，一次次的失败，很多专家都认为电灯的前途黯淡。英国一些著名专家甚至讥讽爱迪生的研究是“毫无意义的”。一些记者也报道：“爱迪生的理想已成泡影。</a:t>
            </a:r>
            <a:r>
              <a:rPr lang="en-US" altLang="zh-CN" dirty="0">
                <a:latin typeface="微软雅黑" panose="020B0503020204020204" pitchFamily="34" charset="-122"/>
                <a:ea typeface="微软雅黑" panose="020B0503020204020204" pitchFamily="34" charset="-122"/>
              </a:rPr>
              <a:t>” </a:t>
            </a:r>
            <a:r>
              <a:rPr lang="zh-CN" altLang="en-US" dirty="0">
                <a:solidFill>
                  <a:srgbClr val="545454"/>
                </a:solidFill>
                <a:latin typeface="微软雅黑" panose="020B0503020204020204" pitchFamily="34" charset="-122"/>
                <a:ea typeface="微软雅黑" panose="020B0503020204020204" pitchFamily="34" charset="-122"/>
              </a:rPr>
              <a:t>（</a:t>
            </a:r>
            <a:r>
              <a:rPr lang="zh-CN" altLang="en-US" b="1" dirty="0">
                <a:solidFill>
                  <a:srgbClr val="FF9300"/>
                </a:solidFill>
                <a:latin typeface="微软雅黑" panose="020B0503020204020204" pitchFamily="34" charset="-122"/>
                <a:ea typeface="微软雅黑" panose="020B0503020204020204" pitchFamily="34" charset="-122"/>
              </a:rPr>
              <a:t>专家的意见，没有人能判断未知领域的事物</a:t>
            </a:r>
            <a:r>
              <a:rPr lang="zh-CN" altLang="en-US" dirty="0">
                <a:solidFill>
                  <a:srgbClr val="545454"/>
                </a:solidFill>
                <a:latin typeface="微软雅黑" panose="020B0503020204020204" pitchFamily="34" charset="-122"/>
                <a:ea typeface="微软雅黑" panose="020B0503020204020204" pitchFamily="34" charset="-122"/>
              </a:rPr>
              <a:t>）</a:t>
            </a:r>
          </a:p>
          <a:p>
            <a:pPr>
              <a:lnSpc>
                <a:spcPct val="150000"/>
              </a:lnSpc>
            </a:pP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小时，</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小时，</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小时</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这盏电灯足足亮了</a:t>
            </a:r>
            <a:r>
              <a:rPr lang="en-US" altLang="zh-CN" dirty="0">
                <a:latin typeface="微软雅黑" panose="020B0503020204020204" pitchFamily="34" charset="-122"/>
                <a:ea typeface="微软雅黑" panose="020B0503020204020204" pitchFamily="34" charset="-122"/>
              </a:rPr>
              <a:t>45</a:t>
            </a:r>
            <a:r>
              <a:rPr lang="zh-CN" altLang="en-US" dirty="0">
                <a:latin typeface="微软雅黑" panose="020B0503020204020204" pitchFamily="34" charset="-122"/>
                <a:ea typeface="微软雅黑" panose="020B0503020204020204" pitchFamily="34" charset="-122"/>
              </a:rPr>
              <a:t>小时，灯丝才被烧断。这是人类第一盏有实用价值的电灯。这一天</a:t>
            </a:r>
            <a:r>
              <a:rPr lang="en-US" altLang="zh-CN" dirty="0">
                <a:latin typeface="微软雅黑" panose="020B0503020204020204" pitchFamily="34" charset="-122"/>
                <a:ea typeface="微软雅黑" panose="020B0503020204020204" pitchFamily="34" charset="-122"/>
              </a:rPr>
              <a:t>——1879</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21</a:t>
            </a:r>
            <a:r>
              <a:rPr lang="zh-CN" altLang="en-US" dirty="0">
                <a:latin typeface="微软雅黑" panose="020B0503020204020204" pitchFamily="34" charset="-122"/>
                <a:ea typeface="微软雅黑" panose="020B0503020204020204" pitchFamily="34" charset="-122"/>
              </a:rPr>
              <a:t>日，后来被人们定为电灯发明日。</a:t>
            </a: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几十年后，又对它进行了改进，即用钨丝作灯丝，并在灯泡内充入隋性气体氮或氩。灯泡的寿命又延长了许多。</a:t>
            </a:r>
            <a:r>
              <a:rPr lang="zh-CN" altLang="en-US" dirty="0">
                <a:solidFill>
                  <a:srgbClr val="545454"/>
                </a:solidFill>
                <a:latin typeface="微软雅黑" panose="020B0503020204020204" pitchFamily="34" charset="-122"/>
                <a:ea typeface="微软雅黑" panose="020B0503020204020204" pitchFamily="34" charset="-122"/>
              </a:rPr>
              <a:t>（</a:t>
            </a:r>
            <a:r>
              <a:rPr lang="zh-CN" altLang="en-US" b="1" dirty="0">
                <a:solidFill>
                  <a:srgbClr val="FF9300"/>
                </a:solidFill>
                <a:latin typeface="微软雅黑" panose="020B0503020204020204" pitchFamily="34" charset="-122"/>
                <a:ea typeface="微软雅黑" panose="020B0503020204020204" pitchFamily="34" charset="-122"/>
              </a:rPr>
              <a:t>不断创新、不断完善，研发活动</a:t>
            </a:r>
            <a:r>
              <a:rPr lang="zh-CN" altLang="en-US" dirty="0">
                <a:solidFill>
                  <a:srgbClr val="545454"/>
                </a:solidFill>
                <a:latin typeface="微软雅黑" panose="020B0503020204020204" pitchFamily="34" charset="-122"/>
                <a:ea typeface="微软雅黑" panose="020B0503020204020204" pitchFamily="34" charset="-122"/>
              </a:rPr>
              <a:t>）</a:t>
            </a:r>
          </a:p>
        </p:txBody>
      </p:sp>
      <p:pic>
        <p:nvPicPr>
          <p:cNvPr id="6" name="Picture 2" descr="F:\360云盘\02-个人资料\！PPT图片及版面资源\05-PPT精选插图\04-图标\passort_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0341" y="5168348"/>
            <a:ext cx="1451116" cy="14511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研发活动的特征</a:t>
            </a:r>
            <a:endParaRPr lang="zh-CN" altLang="en-US" sz="2000" dirty="0"/>
          </a:p>
        </p:txBody>
      </p:sp>
      <p:sp>
        <p:nvSpPr>
          <p:cNvPr id="7" name="TextBox 3"/>
          <p:cNvSpPr txBox="1">
            <a:spLocks noChangeArrowheads="1"/>
          </p:cNvSpPr>
          <p:nvPr/>
        </p:nvSpPr>
        <p:spPr bwMode="auto">
          <a:xfrm>
            <a:off x="876620" y="1146810"/>
            <a:ext cx="9721080"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、目标的明确性</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文本框 2"/>
          <p:cNvSpPr txBox="1"/>
          <p:nvPr/>
        </p:nvSpPr>
        <p:spPr>
          <a:xfrm>
            <a:off x="870270" y="1652644"/>
            <a:ext cx="10632617" cy="923330"/>
          </a:xfrm>
          <a:prstGeom prst="rect">
            <a:avLst/>
          </a:prstGeom>
          <a:noFill/>
        </p:spPr>
        <p:txBody>
          <a:bodyPr wrap="square" rtlCol="0">
            <a:spAutoFit/>
          </a:bodyPr>
          <a:lstStyle/>
          <a:p>
            <a:pPr>
              <a:lnSpc>
                <a:spcPct val="150000"/>
              </a:lnSpc>
            </a:pPr>
            <a:r>
              <a:rPr lang="zh-CN" altLang="zh-CN" dirty="0"/>
              <a:t>研发活动具有</a:t>
            </a:r>
            <a:r>
              <a:rPr lang="zh-CN" altLang="zh-CN" b="1" dirty="0">
                <a:solidFill>
                  <a:srgbClr val="FF9300"/>
                </a:solidFill>
              </a:rPr>
              <a:t>明确的目标</a:t>
            </a:r>
            <a:r>
              <a:rPr lang="zh-CN" altLang="zh-CN" dirty="0"/>
              <a:t>，包括</a:t>
            </a:r>
            <a:r>
              <a:rPr lang="zh-CN" altLang="zh-CN" b="1" dirty="0">
                <a:solidFill>
                  <a:srgbClr val="FF9300"/>
                </a:solidFill>
              </a:rPr>
              <a:t>获取新知识</a:t>
            </a:r>
            <a:r>
              <a:rPr lang="zh-CN" altLang="zh-CN" b="1" dirty="0"/>
              <a:t>，</a:t>
            </a:r>
            <a:r>
              <a:rPr lang="zh-CN" altLang="zh-CN" b="1" dirty="0">
                <a:solidFill>
                  <a:srgbClr val="FF9300"/>
                </a:solidFill>
              </a:rPr>
              <a:t>开发新技术</a:t>
            </a:r>
            <a:r>
              <a:rPr lang="zh-CN" altLang="zh-CN" dirty="0"/>
              <a:t>、新</a:t>
            </a:r>
            <a:r>
              <a:rPr lang="zh-CN" altLang="zh-CN" b="1" dirty="0">
                <a:solidFill>
                  <a:srgbClr val="FF9300"/>
                </a:solidFill>
              </a:rPr>
              <a:t>工艺</a:t>
            </a:r>
            <a:r>
              <a:rPr lang="zh-CN" altLang="zh-CN" dirty="0"/>
              <a:t>、新</a:t>
            </a:r>
            <a:r>
              <a:rPr lang="zh-CN" altLang="zh-CN" b="1" dirty="0">
                <a:solidFill>
                  <a:srgbClr val="FF9300"/>
                </a:solidFill>
              </a:rPr>
              <a:t>材料</a:t>
            </a:r>
            <a:r>
              <a:rPr lang="zh-CN" altLang="zh-CN" dirty="0"/>
              <a:t>、新</a:t>
            </a:r>
            <a:r>
              <a:rPr lang="zh-CN" altLang="zh-CN" b="1" dirty="0">
                <a:solidFill>
                  <a:srgbClr val="FF9300"/>
                </a:solidFill>
              </a:rPr>
              <a:t>产品</a:t>
            </a:r>
            <a:r>
              <a:rPr lang="zh-CN" altLang="zh-CN" b="1" dirty="0"/>
              <a:t>（</a:t>
            </a:r>
            <a:r>
              <a:rPr lang="zh-CN" altLang="zh-CN" b="1" dirty="0">
                <a:solidFill>
                  <a:srgbClr val="FF9300"/>
                </a:solidFill>
              </a:rPr>
              <a:t>服务</a:t>
            </a:r>
            <a:r>
              <a:rPr lang="zh-CN" altLang="zh-CN" b="1" dirty="0"/>
              <a:t>），</a:t>
            </a:r>
            <a:r>
              <a:rPr lang="zh-CN" altLang="zh-CN" dirty="0"/>
              <a:t>以及对上述各项进行</a:t>
            </a:r>
            <a:r>
              <a:rPr lang="zh-CN" altLang="zh-CN" b="1" dirty="0">
                <a:solidFill>
                  <a:srgbClr val="FF9300"/>
                </a:solidFill>
              </a:rPr>
              <a:t>实质性</a:t>
            </a:r>
            <a:r>
              <a:rPr lang="zh-CN" altLang="zh-CN" dirty="0"/>
              <a:t>改进，从而提升企业的市场竞争力。</a:t>
            </a:r>
          </a:p>
        </p:txBody>
      </p:sp>
      <p:sp>
        <p:nvSpPr>
          <p:cNvPr id="4" name="文本框 3"/>
          <p:cNvSpPr txBox="1"/>
          <p:nvPr/>
        </p:nvSpPr>
        <p:spPr>
          <a:xfrm>
            <a:off x="876620" y="2526601"/>
            <a:ext cx="10626267" cy="2999740"/>
          </a:xfrm>
          <a:prstGeom prst="rect">
            <a:avLst/>
          </a:prstGeom>
          <a:noFill/>
        </p:spPr>
        <p:txBody>
          <a:bodyPr wrap="square" rtlCol="0">
            <a:spAutoFit/>
          </a:bodyPr>
          <a:lstStyle/>
          <a:p>
            <a:pPr indent="0">
              <a:lnSpc>
                <a:spcPct val="150000"/>
              </a:lnSpc>
              <a:buFont typeface="+mj-ea"/>
              <a:buNone/>
            </a:pPr>
            <a:r>
              <a:rPr lang="zh-CN" altLang="zh-CN" b="1" dirty="0">
                <a:solidFill>
                  <a:schemeClr val="tx1"/>
                </a:solidFill>
                <a:latin typeface="Calibri" panose="020F0502020204030204" pitchFamily="34" charset="0"/>
              </a:rPr>
              <a:t>① </a:t>
            </a:r>
            <a:r>
              <a:rPr lang="zh-CN" altLang="zh-CN" b="1" dirty="0">
                <a:solidFill>
                  <a:schemeClr val="accent2"/>
                </a:solidFill>
                <a:latin typeface="Calibri" panose="020F0502020204030204" pitchFamily="34" charset="0"/>
              </a:rPr>
              <a:t> </a:t>
            </a:r>
            <a:r>
              <a:rPr lang="zh-CN" altLang="zh-CN" dirty="0">
                <a:solidFill>
                  <a:schemeClr val="accent2"/>
                </a:solidFill>
                <a:latin typeface="Calibri" panose="020F0502020204030204" pitchFamily="34" charset="0"/>
              </a:rPr>
              <a:t>  </a:t>
            </a:r>
            <a:r>
              <a:rPr lang="zh-CN" altLang="zh-CN" b="1" dirty="0">
                <a:solidFill>
                  <a:schemeClr val="accent2"/>
                </a:solidFill>
              </a:rPr>
              <a:t>何为“新”</a:t>
            </a:r>
            <a:r>
              <a:rPr lang="zh-CN" altLang="en-US" b="1" dirty="0">
                <a:solidFill>
                  <a:schemeClr val="accent2"/>
                </a:solidFill>
              </a:rPr>
              <a:t>？</a:t>
            </a:r>
            <a:endParaRPr lang="en-US" altLang="zh-CN" dirty="0">
              <a:solidFill>
                <a:schemeClr val="accent2"/>
              </a:solidFill>
            </a:endParaRPr>
          </a:p>
          <a:p>
            <a:pPr>
              <a:lnSpc>
                <a:spcPct val="150000"/>
              </a:lnSpc>
            </a:pPr>
            <a:r>
              <a:rPr lang="zh-CN" altLang="zh-CN" b="1" dirty="0">
                <a:solidFill>
                  <a:srgbClr val="FF9300"/>
                </a:solidFill>
              </a:rPr>
              <a:t>相比已有</a:t>
            </a:r>
            <a:r>
              <a:rPr lang="zh-CN" altLang="zh-CN" dirty="0"/>
              <a:t>的技术、产品和工艺，“新”意味着有所</a:t>
            </a:r>
            <a:r>
              <a:rPr lang="zh-CN" altLang="zh-CN" b="1" dirty="0">
                <a:solidFill>
                  <a:srgbClr val="FF9300"/>
                </a:solidFill>
              </a:rPr>
              <a:t>进步</a:t>
            </a:r>
            <a:r>
              <a:rPr lang="zh-CN" altLang="zh-CN" dirty="0"/>
              <a:t>，但很难给出一个量化的指标。</a:t>
            </a:r>
            <a:endParaRPr lang="en-US" altLang="zh-CN" dirty="0"/>
          </a:p>
          <a:p>
            <a:pPr>
              <a:lnSpc>
                <a:spcPct val="150000"/>
              </a:lnSpc>
            </a:pPr>
            <a:r>
              <a:rPr lang="zh-CN" altLang="zh-CN" dirty="0"/>
              <a:t>“新”的标准可以分为</a:t>
            </a:r>
            <a:r>
              <a:rPr lang="zh-CN" altLang="zh-CN" b="1" dirty="0">
                <a:solidFill>
                  <a:srgbClr val="FF9300"/>
                </a:solidFill>
              </a:rPr>
              <a:t>三个界限</a:t>
            </a:r>
            <a:r>
              <a:rPr lang="zh-CN" altLang="zh-CN" dirty="0"/>
              <a:t>：“与</a:t>
            </a:r>
            <a:r>
              <a:rPr lang="zh-CN" altLang="zh-CN" b="1" dirty="0">
                <a:solidFill>
                  <a:srgbClr val="FF9300"/>
                </a:solidFill>
              </a:rPr>
              <a:t>国际</a:t>
            </a:r>
            <a:r>
              <a:rPr lang="zh-CN" altLang="zh-CN" dirty="0"/>
              <a:t>比全新”、“与</a:t>
            </a:r>
            <a:r>
              <a:rPr lang="zh-CN" altLang="zh-CN" b="1" dirty="0">
                <a:solidFill>
                  <a:srgbClr val="FF9300"/>
                </a:solidFill>
              </a:rPr>
              <a:t>国内</a:t>
            </a:r>
            <a:r>
              <a:rPr lang="zh-CN" altLang="zh-CN" dirty="0"/>
              <a:t>比全新”、“与</a:t>
            </a:r>
            <a:r>
              <a:rPr lang="zh-CN" altLang="zh-CN" b="1" dirty="0">
                <a:solidFill>
                  <a:srgbClr val="FF9300"/>
                </a:solidFill>
              </a:rPr>
              <a:t>企业</a:t>
            </a:r>
            <a:r>
              <a:rPr lang="zh-CN" altLang="zh-CN" dirty="0"/>
              <a:t>比全新”。</a:t>
            </a:r>
            <a:endParaRPr lang="en-US" altLang="zh-CN" dirty="0"/>
          </a:p>
          <a:p>
            <a:pPr marL="342900" indent="-342900">
              <a:lnSpc>
                <a:spcPct val="150000"/>
              </a:lnSpc>
              <a:buFont typeface="Wingdings" panose="05000000000000000000" pitchFamily="2" charset="2"/>
              <a:buChar char="l"/>
            </a:pPr>
            <a:r>
              <a:rPr lang="zh-CN" altLang="zh-CN" dirty="0"/>
              <a:t>“与国际比全新”是</a:t>
            </a:r>
            <a:r>
              <a:rPr lang="zh-CN" altLang="zh-CN" b="1" dirty="0">
                <a:solidFill>
                  <a:srgbClr val="FF9300"/>
                </a:solidFill>
              </a:rPr>
              <a:t>最为严格</a:t>
            </a:r>
            <a:r>
              <a:rPr lang="zh-CN" altLang="zh-CN" dirty="0"/>
              <a:t>的判定标准，目前主要</a:t>
            </a:r>
            <a:r>
              <a:rPr lang="zh-CN" altLang="zh-CN" b="1" dirty="0">
                <a:solidFill>
                  <a:srgbClr val="FF9300"/>
                </a:solidFill>
              </a:rPr>
              <a:t>英国</a:t>
            </a:r>
            <a:r>
              <a:rPr lang="zh-CN" altLang="zh-CN" dirty="0"/>
              <a:t>、</a:t>
            </a:r>
            <a:r>
              <a:rPr lang="zh-CN" altLang="zh-CN" b="1" dirty="0">
                <a:solidFill>
                  <a:srgbClr val="FF9300"/>
                </a:solidFill>
              </a:rPr>
              <a:t>加拿大</a:t>
            </a:r>
            <a:r>
              <a:rPr lang="zh-CN" altLang="zh-CN" dirty="0"/>
              <a:t>等在</a:t>
            </a:r>
            <a:r>
              <a:rPr lang="en-US" altLang="zh-CN" dirty="0"/>
              <a:t>13</a:t>
            </a:r>
            <a:r>
              <a:rPr lang="zh-CN" altLang="zh-CN" dirty="0"/>
              <a:t>个国家使用。</a:t>
            </a:r>
            <a:endParaRPr lang="en-US" altLang="zh-CN" dirty="0"/>
          </a:p>
          <a:p>
            <a:pPr marL="342900" indent="-342900">
              <a:lnSpc>
                <a:spcPct val="150000"/>
              </a:lnSpc>
              <a:buFont typeface="Wingdings" panose="05000000000000000000" pitchFamily="2" charset="2"/>
              <a:buChar char="l"/>
            </a:pPr>
            <a:r>
              <a:rPr lang="zh-CN" altLang="zh-CN" dirty="0"/>
              <a:t>“与国内比全新”相对来说难度较低，这一界限被</a:t>
            </a:r>
            <a:r>
              <a:rPr lang="zh-CN" altLang="zh-CN" b="1" dirty="0">
                <a:solidFill>
                  <a:srgbClr val="FF9300"/>
                </a:solidFill>
              </a:rPr>
              <a:t>法国</a:t>
            </a:r>
            <a:r>
              <a:rPr lang="zh-CN" altLang="zh-CN" dirty="0"/>
              <a:t>和</a:t>
            </a:r>
            <a:r>
              <a:rPr lang="zh-CN" altLang="zh-CN" b="1" dirty="0">
                <a:solidFill>
                  <a:srgbClr val="FF9300"/>
                </a:solidFill>
              </a:rPr>
              <a:t>日本</a:t>
            </a:r>
            <a:r>
              <a:rPr lang="zh-CN" altLang="zh-CN" dirty="0"/>
              <a:t>等国家使用，同时也是</a:t>
            </a:r>
            <a:r>
              <a:rPr lang="zh-CN" altLang="zh-CN" b="1" dirty="0">
                <a:solidFill>
                  <a:srgbClr val="FF9300"/>
                </a:solidFill>
              </a:rPr>
              <a:t>美国</a:t>
            </a:r>
            <a:r>
              <a:rPr lang="zh-CN" altLang="zh-CN" dirty="0"/>
              <a:t>专利和商标局对新颖性的使用条件。</a:t>
            </a:r>
            <a:endParaRPr lang="en-US" altLang="zh-CN" dirty="0"/>
          </a:p>
          <a:p>
            <a:pPr marL="342900" indent="-342900">
              <a:lnSpc>
                <a:spcPct val="150000"/>
              </a:lnSpc>
              <a:buFont typeface="Wingdings" panose="05000000000000000000" pitchFamily="2" charset="2"/>
              <a:buChar char="l"/>
            </a:pPr>
            <a:r>
              <a:rPr lang="zh-CN" altLang="zh-CN" dirty="0"/>
              <a:t>“与</a:t>
            </a:r>
            <a:r>
              <a:rPr lang="zh-CN" altLang="zh-CN" b="1" dirty="0">
                <a:solidFill>
                  <a:srgbClr val="FF9300"/>
                </a:solidFill>
              </a:rPr>
              <a:t>企业</a:t>
            </a:r>
            <a:r>
              <a:rPr lang="zh-CN" altLang="zh-CN" dirty="0"/>
              <a:t>比全新”的要求使用得也比较广泛，这个界限与前两个相比</a:t>
            </a:r>
            <a:r>
              <a:rPr lang="zh-CN" altLang="zh-CN" b="1" dirty="0">
                <a:solidFill>
                  <a:srgbClr val="FF9300"/>
                </a:solidFill>
              </a:rPr>
              <a:t>更容易</a:t>
            </a:r>
            <a:r>
              <a:rPr lang="zh-CN" altLang="zh-CN" dirty="0"/>
              <a:t>管理。</a:t>
            </a:r>
            <a:endParaRPr kumimoji="1" lang="zh-CN" altLang="en-US" dirty="0"/>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研发活动的特征</a:t>
            </a:r>
            <a:endParaRPr lang="zh-CN" altLang="en-US" sz="2000" dirty="0"/>
          </a:p>
        </p:txBody>
      </p:sp>
      <p:sp>
        <p:nvSpPr>
          <p:cNvPr id="7" name="TextBox 3"/>
          <p:cNvSpPr txBox="1">
            <a:spLocks noChangeArrowheads="1"/>
          </p:cNvSpPr>
          <p:nvPr/>
        </p:nvSpPr>
        <p:spPr bwMode="auto">
          <a:xfrm>
            <a:off x="876620" y="1146810"/>
            <a:ext cx="9721080"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、目标的明确性</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870270" y="1848262"/>
            <a:ext cx="10626267" cy="3830955"/>
          </a:xfrm>
          <a:prstGeom prst="rect">
            <a:avLst/>
          </a:prstGeom>
          <a:noFill/>
        </p:spPr>
        <p:txBody>
          <a:bodyPr wrap="square" rtlCol="0">
            <a:spAutoFit/>
          </a:bodyPr>
          <a:lstStyle/>
          <a:p>
            <a:pPr indent="0">
              <a:lnSpc>
                <a:spcPct val="150000"/>
              </a:lnSpc>
              <a:buFont typeface="+mj-ea"/>
              <a:buNone/>
            </a:pPr>
            <a:r>
              <a:rPr lang="zh-CN" altLang="en-US" b="1" dirty="0">
                <a:solidFill>
                  <a:schemeClr val="tx1"/>
                </a:solidFill>
                <a:latin typeface="Calibri" panose="020F0502020204030204" pitchFamily="34" charset="0"/>
              </a:rPr>
              <a:t>②   </a:t>
            </a:r>
            <a:r>
              <a:rPr lang="zh-CN" altLang="en-US" b="1" dirty="0">
                <a:solidFill>
                  <a:schemeClr val="accent2"/>
                </a:solidFill>
              </a:rPr>
              <a:t>新产品</a:t>
            </a:r>
            <a:endParaRPr lang="en-US" altLang="zh-CN" b="1" dirty="0">
              <a:solidFill>
                <a:schemeClr val="accent2"/>
              </a:solidFill>
            </a:endParaRPr>
          </a:p>
          <a:p>
            <a:pPr>
              <a:lnSpc>
                <a:spcPct val="150000"/>
              </a:lnSpc>
            </a:pPr>
            <a:r>
              <a:rPr lang="zh-CN" altLang="en-US" dirty="0"/>
              <a:t>新产品是指采用新技术原理、新设计来研制、生产的</a:t>
            </a:r>
            <a:r>
              <a:rPr lang="zh-CN" altLang="en-US" b="1" dirty="0">
                <a:solidFill>
                  <a:srgbClr val="FF9300"/>
                </a:solidFill>
              </a:rPr>
              <a:t>全新产品</a:t>
            </a:r>
            <a:r>
              <a:rPr lang="zh-CN" altLang="en-US" dirty="0"/>
              <a:t>，或在结构、材质、工艺、化学成分、性能、功能和用途等某一方面比原有产品有</a:t>
            </a:r>
            <a:r>
              <a:rPr lang="zh-CN" altLang="en-US" b="1" dirty="0">
                <a:solidFill>
                  <a:srgbClr val="FF9300"/>
                </a:solidFill>
              </a:rPr>
              <a:t>明显改进</a:t>
            </a:r>
            <a:r>
              <a:rPr lang="zh-CN" altLang="en-US" dirty="0"/>
              <a:t>，从而显著提高了产品性能或扩大了使用功能的产品。新产品包括</a:t>
            </a:r>
            <a:r>
              <a:rPr lang="zh-CN" altLang="en-US" b="1" dirty="0">
                <a:solidFill>
                  <a:srgbClr val="FF9300"/>
                </a:solidFill>
              </a:rPr>
              <a:t>全新型新产品</a:t>
            </a:r>
            <a:r>
              <a:rPr lang="zh-CN" altLang="en-US" dirty="0"/>
              <a:t>和</a:t>
            </a:r>
            <a:r>
              <a:rPr lang="zh-CN" altLang="en-US" b="1" dirty="0">
                <a:solidFill>
                  <a:srgbClr val="FF9300"/>
                </a:solidFill>
              </a:rPr>
              <a:t>改进型新产品</a:t>
            </a:r>
            <a:r>
              <a:rPr lang="zh-CN" altLang="en-US" dirty="0"/>
              <a:t>两大类。</a:t>
            </a:r>
            <a:endParaRPr lang="en-US" altLang="zh-CN" dirty="0"/>
          </a:p>
          <a:p>
            <a:pPr marL="285750" indent="-285750">
              <a:lnSpc>
                <a:spcPct val="150000"/>
              </a:lnSpc>
              <a:buFont typeface="Wingdings" panose="05000000000000000000" pitchFamily="2" charset="2"/>
              <a:buChar char="l"/>
            </a:pPr>
            <a:r>
              <a:rPr lang="zh-CN" altLang="zh-CN" dirty="0"/>
              <a:t>全新型新产品，是指与以前制造的产品相比，其用途、技术设计和材料</a:t>
            </a:r>
            <a:r>
              <a:rPr lang="zh-CN" altLang="zh-CN" b="1" dirty="0">
                <a:solidFill>
                  <a:srgbClr val="FF9300"/>
                </a:solidFill>
              </a:rPr>
              <a:t>三者都有显著变化</a:t>
            </a:r>
            <a:r>
              <a:rPr lang="zh-CN" altLang="zh-CN" dirty="0"/>
              <a:t>的产品。这些创新可以涉及到全新的技术，也可以基于组合现有技术新的应用，或者源于新的知识的应用。 </a:t>
            </a:r>
            <a:endParaRPr lang="en-US" altLang="zh-CN" dirty="0"/>
          </a:p>
          <a:p>
            <a:pPr marL="285750" indent="-285750">
              <a:lnSpc>
                <a:spcPct val="150000"/>
              </a:lnSpc>
              <a:buFont typeface="Wingdings" panose="05000000000000000000" pitchFamily="2" charset="2"/>
              <a:buChar char="l"/>
            </a:pPr>
            <a:r>
              <a:rPr lang="zh-CN" altLang="zh-CN" dirty="0"/>
              <a:t>改进型新产品，是指在原有产品的基础上，产品</a:t>
            </a:r>
            <a:r>
              <a:rPr lang="zh-CN" altLang="zh-CN" b="1" dirty="0">
                <a:solidFill>
                  <a:srgbClr val="FF9300"/>
                </a:solidFill>
              </a:rPr>
              <a:t>性能</a:t>
            </a:r>
            <a:r>
              <a:rPr lang="zh-CN" altLang="zh-CN" dirty="0"/>
              <a:t>得到</a:t>
            </a:r>
            <a:r>
              <a:rPr lang="zh-CN" altLang="zh-CN" b="1" dirty="0">
                <a:solidFill>
                  <a:srgbClr val="FF9300"/>
                </a:solidFill>
              </a:rPr>
              <a:t>明显的提高</a:t>
            </a:r>
            <a:r>
              <a:rPr lang="zh-CN" altLang="zh-CN" dirty="0"/>
              <a:t>或者</a:t>
            </a:r>
            <a:r>
              <a:rPr lang="zh-CN" altLang="zh-CN" b="1" dirty="0">
                <a:solidFill>
                  <a:srgbClr val="FF9300"/>
                </a:solidFill>
              </a:rPr>
              <a:t>较大改进</a:t>
            </a:r>
            <a:r>
              <a:rPr lang="zh-CN" altLang="zh-CN" dirty="0"/>
              <a:t>的产品。</a:t>
            </a:r>
            <a:endParaRPr lang="en-US" altLang="zh-CN" dirty="0"/>
          </a:p>
          <a:p>
            <a:pPr marL="285750" indent="-285750">
              <a:lnSpc>
                <a:spcPct val="150000"/>
              </a:lnSpc>
              <a:buFont typeface="Wingdings" panose="05000000000000000000" pitchFamily="2" charset="2"/>
              <a:buChar char="l"/>
            </a:pPr>
            <a:r>
              <a:rPr lang="zh-CN" altLang="zh-CN" dirty="0"/>
              <a:t>如果产品的改变仅仅是在外观、颜色、图案设计、包装等</a:t>
            </a:r>
            <a:r>
              <a:rPr lang="zh-CN" altLang="zh-CN" b="1" dirty="0">
                <a:solidFill>
                  <a:srgbClr val="FF9300"/>
                </a:solidFill>
              </a:rPr>
              <a:t>美学上的改变</a:t>
            </a:r>
            <a:r>
              <a:rPr lang="zh-CN" altLang="zh-CN" dirty="0"/>
              <a:t>及</a:t>
            </a:r>
            <a:r>
              <a:rPr lang="zh-CN" altLang="zh-CN" b="1" dirty="0">
                <a:solidFill>
                  <a:srgbClr val="FF9300"/>
                </a:solidFill>
              </a:rPr>
              <a:t>技术上的较小的变化</a:t>
            </a:r>
            <a:r>
              <a:rPr lang="zh-CN" altLang="zh-CN" dirty="0"/>
              <a:t>，则属于</a:t>
            </a:r>
            <a:r>
              <a:rPr lang="zh-CN" altLang="zh-CN" b="1" dirty="0">
                <a:solidFill>
                  <a:srgbClr val="FF9300"/>
                </a:solidFill>
              </a:rPr>
              <a:t>产品差异</a:t>
            </a:r>
            <a:r>
              <a:rPr lang="zh-CN" altLang="zh-CN" dirty="0"/>
              <a:t>，不能作为新产品。</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研发活动的特征</a:t>
            </a:r>
            <a:endParaRPr lang="zh-CN" altLang="en-US" sz="2000" dirty="0"/>
          </a:p>
        </p:txBody>
      </p:sp>
      <p:sp>
        <p:nvSpPr>
          <p:cNvPr id="7" name="TextBox 3"/>
          <p:cNvSpPr txBox="1">
            <a:spLocks noChangeArrowheads="1"/>
          </p:cNvSpPr>
          <p:nvPr/>
        </p:nvSpPr>
        <p:spPr bwMode="auto">
          <a:xfrm>
            <a:off x="876620" y="1146810"/>
            <a:ext cx="9721080"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、目标的明确性</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870270" y="1848262"/>
            <a:ext cx="10626267" cy="2999740"/>
          </a:xfrm>
          <a:prstGeom prst="rect">
            <a:avLst/>
          </a:prstGeom>
          <a:noFill/>
        </p:spPr>
        <p:txBody>
          <a:bodyPr wrap="square" rtlCol="0">
            <a:spAutoFit/>
          </a:bodyPr>
          <a:lstStyle/>
          <a:p>
            <a:pPr indent="0">
              <a:lnSpc>
                <a:spcPct val="150000"/>
              </a:lnSpc>
              <a:buFont typeface="+mj-ea"/>
              <a:buNone/>
            </a:pPr>
            <a:r>
              <a:rPr lang="zh-CN" altLang="en-US" b="1" dirty="0">
                <a:solidFill>
                  <a:schemeClr val="tx1"/>
                </a:solidFill>
                <a:latin typeface="Calibri" panose="020F0502020204030204" pitchFamily="34" charset="0"/>
              </a:rPr>
              <a:t>③    </a:t>
            </a:r>
            <a:r>
              <a:rPr lang="zh-CN" altLang="en-US" b="1" dirty="0">
                <a:solidFill>
                  <a:schemeClr val="accent2"/>
                </a:solidFill>
              </a:rPr>
              <a:t>新技术</a:t>
            </a:r>
            <a:endParaRPr lang="en-US" altLang="zh-CN" b="1" dirty="0">
              <a:solidFill>
                <a:schemeClr val="accent2"/>
              </a:solidFill>
            </a:endParaRPr>
          </a:p>
          <a:p>
            <a:pPr>
              <a:lnSpc>
                <a:spcPct val="150000"/>
              </a:lnSpc>
            </a:pPr>
            <a:r>
              <a:rPr lang="zh-CN" altLang="en-US" dirty="0"/>
              <a:t>        </a:t>
            </a:r>
            <a:r>
              <a:rPr lang="zh-CN" altLang="zh-CN" dirty="0"/>
              <a:t>是与已有技术（指已登记</a:t>
            </a:r>
            <a:r>
              <a:rPr lang="en-US" altLang="zh-CN" dirty="0"/>
              <a:t>IP</a:t>
            </a:r>
            <a:r>
              <a:rPr lang="zh-CN" altLang="zh-CN" dirty="0"/>
              <a:t>及公众领域已有技术知识）相对而言，在一定地域、时限和行业内有所创新并具有竞争能力的技术，包括：</a:t>
            </a:r>
            <a:r>
              <a:rPr lang="zh-CN" altLang="zh-CN" b="1" dirty="0">
                <a:solidFill>
                  <a:srgbClr val="FF9300"/>
                </a:solidFill>
              </a:rPr>
              <a:t>首次发明</a:t>
            </a:r>
            <a:r>
              <a:rPr lang="zh-CN" altLang="zh-CN" dirty="0"/>
              <a:t>创造的技术；在原有技术</a:t>
            </a:r>
            <a:r>
              <a:rPr lang="zh-CN" altLang="zh-CN" b="1" dirty="0">
                <a:solidFill>
                  <a:srgbClr val="FF9300"/>
                </a:solidFill>
              </a:rPr>
              <a:t>基础上发展</a:t>
            </a:r>
            <a:r>
              <a:rPr lang="zh-CN" altLang="zh-CN" dirty="0"/>
              <a:t>的技术；</a:t>
            </a:r>
            <a:r>
              <a:rPr lang="zh-CN" altLang="zh-CN" b="1" dirty="0">
                <a:solidFill>
                  <a:srgbClr val="FF9300"/>
                </a:solidFill>
              </a:rPr>
              <a:t>性能</a:t>
            </a:r>
            <a:r>
              <a:rPr lang="zh-CN" altLang="zh-CN" dirty="0"/>
              <a:t>有重大</a:t>
            </a:r>
            <a:r>
              <a:rPr lang="zh-CN" altLang="zh-CN" b="1" dirty="0">
                <a:solidFill>
                  <a:srgbClr val="FF9300"/>
                </a:solidFill>
              </a:rPr>
              <a:t>突破</a:t>
            </a:r>
            <a:r>
              <a:rPr lang="zh-CN" altLang="zh-CN" dirty="0"/>
              <a:t>和</a:t>
            </a:r>
            <a:r>
              <a:rPr lang="zh-CN" altLang="zh-CN" b="1" dirty="0">
                <a:solidFill>
                  <a:srgbClr val="FF9300"/>
                </a:solidFill>
              </a:rPr>
              <a:t>显著进步</a:t>
            </a:r>
            <a:r>
              <a:rPr lang="zh-CN" altLang="zh-CN" dirty="0"/>
              <a:t>的技术；对原有技术进行一定程度的</a:t>
            </a:r>
            <a:r>
              <a:rPr lang="zh-CN" altLang="zh-CN" b="1" dirty="0">
                <a:solidFill>
                  <a:srgbClr val="FF9300"/>
                </a:solidFill>
              </a:rPr>
              <a:t>改进</a:t>
            </a:r>
            <a:r>
              <a:rPr lang="zh-CN" altLang="zh-CN" dirty="0"/>
              <a:t>，使之有所进步的技术。</a:t>
            </a:r>
          </a:p>
          <a:p>
            <a:pPr>
              <a:lnSpc>
                <a:spcPct val="150000"/>
              </a:lnSpc>
            </a:pPr>
            <a:r>
              <a:rPr lang="zh-CN" altLang="en-US" dirty="0"/>
              <a:t>        </a:t>
            </a:r>
            <a:r>
              <a:rPr lang="zh-CN" altLang="zh-CN" dirty="0"/>
              <a:t>新技术不等于新产品，</a:t>
            </a:r>
            <a:r>
              <a:rPr lang="zh-CN" altLang="zh-CN" b="1" dirty="0">
                <a:solidFill>
                  <a:srgbClr val="FF9300"/>
                </a:solidFill>
              </a:rPr>
              <a:t>新技术</a:t>
            </a:r>
            <a:r>
              <a:rPr lang="zh-CN" altLang="zh-CN" dirty="0"/>
              <a:t>必须经过产品开发人员的</a:t>
            </a:r>
            <a:r>
              <a:rPr lang="zh-CN" altLang="zh-CN" b="1" dirty="0">
                <a:solidFill>
                  <a:srgbClr val="FF9300"/>
                </a:solidFill>
              </a:rPr>
              <a:t>产品开发</a:t>
            </a:r>
            <a:r>
              <a:rPr lang="zh-CN" altLang="zh-CN" dirty="0"/>
              <a:t>才能</a:t>
            </a:r>
            <a:r>
              <a:rPr lang="zh-CN" altLang="zh-CN" b="1" dirty="0">
                <a:solidFill>
                  <a:srgbClr val="FF9300"/>
                </a:solidFill>
              </a:rPr>
              <a:t>转化</a:t>
            </a:r>
            <a:r>
              <a:rPr lang="zh-CN" altLang="zh-CN" dirty="0"/>
              <a:t>为新产品。新技术只有转化成新产品，进而变成新市场，才能产生效益，实现新技术的价值。新技术并不是企业追求的最终目的，而将新技术转变成新效益，才是企业的目的。</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研发活动的特征</a:t>
            </a:r>
            <a:endParaRPr lang="zh-CN" altLang="en-US" sz="2000" dirty="0"/>
          </a:p>
        </p:txBody>
      </p:sp>
      <p:sp>
        <p:nvSpPr>
          <p:cNvPr id="7" name="TextBox 3"/>
          <p:cNvSpPr txBox="1">
            <a:spLocks noChangeArrowheads="1"/>
          </p:cNvSpPr>
          <p:nvPr/>
        </p:nvSpPr>
        <p:spPr bwMode="auto">
          <a:xfrm>
            <a:off x="876620" y="1146810"/>
            <a:ext cx="9721080"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、目标的明确性</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870270" y="1848262"/>
            <a:ext cx="10626267" cy="2584450"/>
          </a:xfrm>
          <a:prstGeom prst="rect">
            <a:avLst/>
          </a:prstGeom>
          <a:noFill/>
        </p:spPr>
        <p:txBody>
          <a:bodyPr wrap="square" rtlCol="0">
            <a:spAutoFit/>
          </a:bodyPr>
          <a:lstStyle/>
          <a:p>
            <a:pPr indent="0">
              <a:lnSpc>
                <a:spcPct val="150000"/>
              </a:lnSpc>
              <a:buFont typeface="+mj-ea"/>
              <a:buNone/>
            </a:pPr>
            <a:r>
              <a:rPr lang="zh-CN" altLang="en-US" b="1" dirty="0">
                <a:solidFill>
                  <a:schemeClr val="tx1"/>
                </a:solidFill>
                <a:latin typeface="微软雅黑" panose="020B0503020204020204" pitchFamily="34" charset="-122"/>
                <a:ea typeface="微软雅黑" panose="020B0503020204020204" pitchFamily="34" charset="-122"/>
              </a:rPr>
              <a:t>④   </a:t>
            </a:r>
            <a:r>
              <a:rPr lang="zh-CN" altLang="en-US" b="1" dirty="0">
                <a:solidFill>
                  <a:schemeClr val="accent2"/>
                </a:solidFill>
              </a:rPr>
              <a:t>新工艺</a:t>
            </a:r>
            <a:endParaRPr lang="en-US" altLang="zh-CN" b="1" dirty="0">
              <a:solidFill>
                <a:schemeClr val="accent2"/>
              </a:solidFill>
            </a:endParaRPr>
          </a:p>
          <a:p>
            <a:pPr>
              <a:lnSpc>
                <a:spcPct val="150000"/>
              </a:lnSpc>
            </a:pPr>
            <a:r>
              <a:rPr lang="zh-CN" altLang="en-US" dirty="0"/>
              <a:t>        工艺包括</a:t>
            </a:r>
            <a:r>
              <a:rPr lang="zh-CN" altLang="en-US" b="1" dirty="0">
                <a:solidFill>
                  <a:srgbClr val="FF9300"/>
                </a:solidFill>
              </a:rPr>
              <a:t>制作工艺</a:t>
            </a:r>
            <a:r>
              <a:rPr lang="zh-CN" altLang="en-US" dirty="0"/>
              <a:t>和</a:t>
            </a:r>
            <a:r>
              <a:rPr lang="zh-CN" altLang="en-US" b="1" dirty="0">
                <a:solidFill>
                  <a:srgbClr val="FF9300"/>
                </a:solidFill>
              </a:rPr>
              <a:t>工艺程序</a:t>
            </a:r>
            <a:r>
              <a:rPr lang="zh-CN" altLang="en-US" dirty="0"/>
              <a:t>，就是原材料、半成品加工成产品的工作、方法和技术等。工艺是生产工人、技术设备和原材料或半成品三方配合的结果。</a:t>
            </a:r>
            <a:endParaRPr lang="en-US" altLang="zh-CN" dirty="0"/>
          </a:p>
          <a:p>
            <a:pPr>
              <a:lnSpc>
                <a:spcPct val="150000"/>
              </a:lnSpc>
            </a:pPr>
            <a:r>
              <a:rPr lang="zh-CN" altLang="en-US" dirty="0"/>
              <a:t>        所谓</a:t>
            </a:r>
            <a:r>
              <a:rPr lang="zh-CN" altLang="en-US" b="1" dirty="0">
                <a:solidFill>
                  <a:srgbClr val="FF9300"/>
                </a:solidFill>
              </a:rPr>
              <a:t>新工艺</a:t>
            </a:r>
            <a:r>
              <a:rPr lang="zh-CN" altLang="en-US" dirty="0"/>
              <a:t>，是指在工艺要求、加工方法等工艺流程某一方面或几个方面与老工艺有</a:t>
            </a:r>
            <a:r>
              <a:rPr lang="zh-CN" altLang="en-US" b="1" dirty="0">
                <a:solidFill>
                  <a:srgbClr val="FF9300"/>
                </a:solidFill>
              </a:rPr>
              <a:t>明显改进</a:t>
            </a:r>
            <a:r>
              <a:rPr lang="zh-CN" altLang="en-US" dirty="0"/>
              <a:t>，具有</a:t>
            </a:r>
            <a:r>
              <a:rPr lang="zh-CN" altLang="en-US" b="1" dirty="0">
                <a:solidFill>
                  <a:srgbClr val="FF9300"/>
                </a:solidFill>
              </a:rPr>
              <a:t>独特性</a:t>
            </a:r>
            <a:r>
              <a:rPr lang="zh-CN" altLang="en-US" dirty="0"/>
              <a:t>、</a:t>
            </a:r>
            <a:r>
              <a:rPr lang="zh-CN" altLang="en-US" b="1" dirty="0">
                <a:solidFill>
                  <a:srgbClr val="FF9300"/>
                </a:solidFill>
              </a:rPr>
              <a:t>先进性</a:t>
            </a:r>
            <a:r>
              <a:rPr lang="zh-CN" altLang="en-US" dirty="0"/>
              <a:t>及</a:t>
            </a:r>
            <a:r>
              <a:rPr lang="zh-CN" altLang="en-US" b="1" dirty="0">
                <a:solidFill>
                  <a:srgbClr val="FF9300"/>
                </a:solidFill>
              </a:rPr>
              <a:t>实用性</a:t>
            </a:r>
            <a:r>
              <a:rPr lang="zh-CN" altLang="en-US" dirty="0"/>
              <a:t>。另外，新工艺的“新”还可能体现在生产技术水平和生产效率等其他方面的提高上。</a:t>
            </a:r>
            <a:endParaRPr lang="zh-CN" altLang="zh-CN" dirty="0"/>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研发活动的特征</a:t>
            </a:r>
            <a:endParaRPr lang="zh-CN" altLang="en-US" sz="2000" dirty="0"/>
          </a:p>
        </p:txBody>
      </p:sp>
      <p:sp>
        <p:nvSpPr>
          <p:cNvPr id="7" name="TextBox 3"/>
          <p:cNvSpPr txBox="1">
            <a:spLocks noChangeArrowheads="1"/>
          </p:cNvSpPr>
          <p:nvPr/>
        </p:nvSpPr>
        <p:spPr bwMode="auto">
          <a:xfrm>
            <a:off x="876620" y="1146810"/>
            <a:ext cx="9721080"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、目标的明确性</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870270" y="1848262"/>
            <a:ext cx="10626267" cy="2168525"/>
          </a:xfrm>
          <a:prstGeom prst="rect">
            <a:avLst/>
          </a:prstGeom>
          <a:noFill/>
        </p:spPr>
        <p:txBody>
          <a:bodyPr wrap="square" rtlCol="0">
            <a:spAutoFit/>
          </a:bodyPr>
          <a:lstStyle/>
          <a:p>
            <a:pPr indent="0">
              <a:lnSpc>
                <a:spcPct val="150000"/>
              </a:lnSpc>
              <a:buFont typeface="+mj-ea"/>
              <a:buNone/>
            </a:pPr>
            <a:r>
              <a:rPr lang="zh-CN" altLang="en-US" b="1" dirty="0">
                <a:solidFill>
                  <a:schemeClr val="tx1"/>
                </a:solidFill>
                <a:latin typeface="微软雅黑" panose="020B0503020204020204" pitchFamily="34" charset="-122"/>
                <a:ea typeface="微软雅黑" panose="020B0503020204020204" pitchFamily="34" charset="-122"/>
              </a:rPr>
              <a:t>⑤   </a:t>
            </a:r>
            <a:r>
              <a:rPr lang="zh-CN" altLang="en-US" b="1" dirty="0">
                <a:solidFill>
                  <a:srgbClr val="FF9300"/>
                </a:solidFill>
              </a:rPr>
              <a:t>新标准、新材料</a:t>
            </a:r>
            <a:endParaRPr lang="en-US" altLang="zh-CN" b="1" dirty="0">
              <a:solidFill>
                <a:srgbClr val="FF9300"/>
              </a:solidFill>
            </a:endParaRPr>
          </a:p>
          <a:p>
            <a:pPr>
              <a:lnSpc>
                <a:spcPct val="150000"/>
              </a:lnSpc>
            </a:pPr>
            <a:r>
              <a:rPr lang="zh-CN" altLang="en-US" dirty="0"/>
              <a:t>        完整的研究开发过程取决于特定的行业情况可能包含对</a:t>
            </a:r>
            <a:r>
              <a:rPr lang="zh-CN" altLang="en-US" b="1" dirty="0">
                <a:solidFill>
                  <a:srgbClr val="FF9300"/>
                </a:solidFill>
              </a:rPr>
              <a:t>技术</a:t>
            </a:r>
            <a:r>
              <a:rPr lang="zh-CN" altLang="en-US" dirty="0"/>
              <a:t>、</a:t>
            </a:r>
            <a:r>
              <a:rPr lang="zh-CN" altLang="en-US" b="1" dirty="0">
                <a:solidFill>
                  <a:srgbClr val="FF9300"/>
                </a:solidFill>
              </a:rPr>
              <a:t>产品</a:t>
            </a:r>
            <a:r>
              <a:rPr lang="zh-CN" altLang="en-US" dirty="0"/>
              <a:t>、</a:t>
            </a:r>
            <a:r>
              <a:rPr lang="zh-CN" altLang="en-US" b="1" dirty="0">
                <a:solidFill>
                  <a:srgbClr val="FF9300"/>
                </a:solidFill>
              </a:rPr>
              <a:t>工艺</a:t>
            </a:r>
            <a:r>
              <a:rPr lang="zh-CN" altLang="en-US" dirty="0"/>
              <a:t>、</a:t>
            </a:r>
            <a:r>
              <a:rPr lang="zh-CN" altLang="en-US" b="1" dirty="0">
                <a:solidFill>
                  <a:srgbClr val="FF9300"/>
                </a:solidFill>
              </a:rPr>
              <a:t>材料</a:t>
            </a:r>
            <a:r>
              <a:rPr lang="zh-CN" altLang="en-US" dirty="0"/>
              <a:t>和</a:t>
            </a:r>
            <a:r>
              <a:rPr lang="zh-CN" altLang="en-US" b="1" dirty="0">
                <a:solidFill>
                  <a:srgbClr val="FF9300"/>
                </a:solidFill>
              </a:rPr>
              <a:t>标准</a:t>
            </a:r>
            <a:r>
              <a:rPr lang="zh-CN" altLang="en-US" dirty="0"/>
              <a:t>的研发，或者由这五方面的研发活动构成。标准、材料与产品相关。如果所研制的产品没有规定的技术标准，需要对技术标准进行研究。如果研制新产品没有现成的材料，还需要对材料进行研制。由于</a:t>
            </a:r>
            <a:r>
              <a:rPr lang="zh-CN" altLang="en-US" b="1" dirty="0">
                <a:solidFill>
                  <a:srgbClr val="FF9300"/>
                </a:solidFill>
              </a:rPr>
              <a:t>新产品引起的标准</a:t>
            </a:r>
            <a:r>
              <a:rPr lang="zh-CN" altLang="en-US" dirty="0"/>
              <a:t>、</a:t>
            </a:r>
            <a:r>
              <a:rPr lang="zh-CN" altLang="en-US" b="1" dirty="0">
                <a:solidFill>
                  <a:srgbClr val="FF9300"/>
                </a:solidFill>
              </a:rPr>
              <a:t>材料研发</a:t>
            </a:r>
            <a:r>
              <a:rPr lang="zh-CN" altLang="en-US" dirty="0"/>
              <a:t>一般情况下可认为是</a:t>
            </a:r>
            <a:r>
              <a:rPr lang="zh-CN" altLang="en-US" b="1" dirty="0">
                <a:solidFill>
                  <a:srgbClr val="FF9300"/>
                </a:solidFill>
              </a:rPr>
              <a:t>可加计扣除</a:t>
            </a:r>
            <a:r>
              <a:rPr lang="zh-CN" altLang="en-US" dirty="0"/>
              <a:t>的研发活动。</a:t>
            </a:r>
            <a:endParaRPr lang="zh-CN" altLang="zh-CN" dirty="0"/>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研发活动的特征</a:t>
            </a:r>
            <a:endParaRPr lang="zh-CN" altLang="en-US" sz="2000" dirty="0"/>
          </a:p>
        </p:txBody>
      </p:sp>
      <p:sp>
        <p:nvSpPr>
          <p:cNvPr id="7" name="TextBox 3"/>
          <p:cNvSpPr txBox="1">
            <a:spLocks noChangeArrowheads="1"/>
          </p:cNvSpPr>
          <p:nvPr/>
        </p:nvSpPr>
        <p:spPr bwMode="auto">
          <a:xfrm>
            <a:off x="876620" y="1146810"/>
            <a:ext cx="9721080"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、组织的系统性</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870270" y="1848262"/>
            <a:ext cx="10626267" cy="1754326"/>
          </a:xfrm>
          <a:prstGeom prst="rect">
            <a:avLst/>
          </a:prstGeom>
          <a:noFill/>
        </p:spPr>
        <p:txBody>
          <a:bodyPr wrap="square" rtlCol="0">
            <a:spAutoFit/>
          </a:bodyPr>
          <a:lstStyle/>
          <a:p>
            <a:pPr>
              <a:lnSpc>
                <a:spcPct val="150000"/>
              </a:lnSpc>
            </a:pPr>
            <a:r>
              <a:rPr lang="zh-CN" altLang="zh-CN" dirty="0"/>
              <a:t>企业研发活动具有</a:t>
            </a:r>
            <a:r>
              <a:rPr lang="zh-CN" altLang="zh-CN" b="1" dirty="0">
                <a:solidFill>
                  <a:srgbClr val="FF9300"/>
                </a:solidFill>
              </a:rPr>
              <a:t>明确的目标导向</a:t>
            </a:r>
            <a:r>
              <a:rPr lang="zh-CN" altLang="zh-CN" dirty="0"/>
              <a:t>，与企业生产经营中其他活动的边界较为清晰，一般情况下都以研发项目、课题等形式组织，并且往往由独立的部门或项目团队来推进。所以研发活动一般情况下是</a:t>
            </a:r>
            <a:r>
              <a:rPr lang="zh-CN" altLang="zh-CN" b="1" dirty="0">
                <a:solidFill>
                  <a:srgbClr val="FF9300"/>
                </a:solidFill>
              </a:rPr>
              <a:t>有组织</a:t>
            </a:r>
            <a:r>
              <a:rPr lang="zh-CN" altLang="zh-CN" dirty="0"/>
              <a:t>的、</a:t>
            </a:r>
            <a:r>
              <a:rPr lang="zh-CN" altLang="zh-CN" b="1" dirty="0">
                <a:solidFill>
                  <a:srgbClr val="FF9300"/>
                </a:solidFill>
              </a:rPr>
              <a:t>正式</a:t>
            </a:r>
            <a:r>
              <a:rPr lang="zh-CN" altLang="zh-CN" dirty="0"/>
              <a:t>的、且</a:t>
            </a:r>
            <a:r>
              <a:rPr lang="zh-CN" altLang="zh-CN" b="1" dirty="0">
                <a:solidFill>
                  <a:srgbClr val="FF9300"/>
                </a:solidFill>
              </a:rPr>
              <a:t>持续进行</a:t>
            </a:r>
            <a:r>
              <a:rPr lang="zh-CN" altLang="zh-CN" dirty="0"/>
              <a:t>的，一方面体现在研发活动有系统性的</a:t>
            </a:r>
            <a:r>
              <a:rPr lang="zh-CN" altLang="zh-CN" b="1" dirty="0">
                <a:solidFill>
                  <a:srgbClr val="FF9300"/>
                </a:solidFill>
              </a:rPr>
              <a:t>组织结构</a:t>
            </a:r>
            <a:r>
              <a:rPr lang="zh-CN" altLang="zh-CN" dirty="0"/>
              <a:t>，另一方面体现在研发活动的</a:t>
            </a:r>
            <a:r>
              <a:rPr lang="zh-CN" altLang="zh-CN" b="1" dirty="0">
                <a:solidFill>
                  <a:srgbClr val="FF9300"/>
                </a:solidFill>
              </a:rPr>
              <a:t>过程</a:t>
            </a:r>
            <a:r>
              <a:rPr lang="zh-CN" altLang="zh-CN" dirty="0"/>
              <a:t>中，围绕着研发目标有组织地、持续地</a:t>
            </a:r>
            <a:r>
              <a:rPr lang="zh-CN" altLang="zh-CN" b="1" dirty="0">
                <a:solidFill>
                  <a:srgbClr val="FF9300"/>
                </a:solidFill>
              </a:rPr>
              <a:t>投入资源</a:t>
            </a:r>
            <a:r>
              <a:rPr lang="zh-CN" altLang="zh-CN" dirty="0"/>
              <a:t>。 </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研发活动的特征</a:t>
            </a:r>
            <a:endParaRPr lang="zh-CN" altLang="en-US" sz="2000" dirty="0"/>
          </a:p>
        </p:txBody>
      </p:sp>
      <p:sp>
        <p:nvSpPr>
          <p:cNvPr id="7" name="TextBox 3"/>
          <p:cNvSpPr txBox="1">
            <a:spLocks noChangeArrowheads="1"/>
          </p:cNvSpPr>
          <p:nvPr/>
        </p:nvSpPr>
        <p:spPr bwMode="auto">
          <a:xfrm>
            <a:off x="876620" y="1146810"/>
            <a:ext cx="9721080"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、过程的不确定性</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870270" y="1848262"/>
            <a:ext cx="10626267"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dirty="0"/>
              <a:t>指研发活动的</a:t>
            </a:r>
            <a:r>
              <a:rPr lang="zh-CN" altLang="en-US" b="1" dirty="0">
                <a:solidFill>
                  <a:srgbClr val="FF9300"/>
                </a:solidFill>
              </a:rPr>
              <a:t>结果</a:t>
            </a:r>
            <a:r>
              <a:rPr lang="zh-CN" altLang="en-US" dirty="0"/>
              <a:t>是</a:t>
            </a:r>
            <a:r>
              <a:rPr lang="zh-CN" altLang="en-US" b="1" dirty="0">
                <a:solidFill>
                  <a:srgbClr val="FF9300"/>
                </a:solidFill>
              </a:rPr>
              <a:t>不能完全事先预期</a:t>
            </a:r>
            <a:r>
              <a:rPr lang="zh-CN" altLang="en-US" dirty="0"/>
              <a:t>的，具有较大的</a:t>
            </a:r>
            <a:r>
              <a:rPr lang="zh-CN" altLang="en-US" b="1" dirty="0">
                <a:solidFill>
                  <a:srgbClr val="FF9300"/>
                </a:solidFill>
              </a:rPr>
              <a:t>不确定性</a:t>
            </a:r>
            <a:r>
              <a:rPr lang="zh-CN" altLang="en-US" dirty="0"/>
              <a:t>，有一定的</a:t>
            </a:r>
            <a:r>
              <a:rPr lang="zh-CN" altLang="en-US" b="1" dirty="0">
                <a:solidFill>
                  <a:srgbClr val="FF9300"/>
                </a:solidFill>
              </a:rPr>
              <a:t>风险</a:t>
            </a:r>
            <a:r>
              <a:rPr lang="zh-CN" altLang="en-US" dirty="0"/>
              <a:t>和</a:t>
            </a:r>
            <a:r>
              <a:rPr lang="zh-CN" altLang="en-US" b="1" dirty="0">
                <a:solidFill>
                  <a:srgbClr val="FF9300"/>
                </a:solidFill>
              </a:rPr>
              <a:t>不可预测性</a:t>
            </a:r>
            <a:r>
              <a:rPr lang="zh-CN" altLang="en-US" dirty="0"/>
              <a:t>，并存在失败的可能；而不是直接简单应用已有技术，就可以在预期结果内确定地解决问题。</a:t>
            </a:r>
            <a:endParaRPr lang="en-US" altLang="zh-CN" dirty="0"/>
          </a:p>
          <a:p>
            <a:pPr marL="285750" indent="-285750">
              <a:lnSpc>
                <a:spcPct val="150000"/>
              </a:lnSpc>
              <a:buFont typeface="Wingdings" panose="05000000000000000000" pitchFamily="2" charset="2"/>
              <a:buChar char="l"/>
            </a:pPr>
            <a:r>
              <a:rPr lang="zh-CN" altLang="en-US" dirty="0"/>
              <a:t>要强调的是，</a:t>
            </a:r>
            <a:r>
              <a:rPr lang="zh-CN" altLang="en-US" b="1" dirty="0">
                <a:solidFill>
                  <a:srgbClr val="FF9300"/>
                </a:solidFill>
              </a:rPr>
              <a:t>不成功的研发活动也可享受加计扣除</a:t>
            </a:r>
            <a:r>
              <a:rPr lang="zh-CN" altLang="en-US" dirty="0"/>
              <a:t>。</a:t>
            </a:r>
          </a:p>
          <a:p>
            <a:pPr marL="285750" indent="-285750">
              <a:lnSpc>
                <a:spcPct val="150000"/>
              </a:lnSpc>
              <a:buFont typeface="Wingdings" panose="05000000000000000000" pitchFamily="2" charset="2"/>
              <a:buChar char="l"/>
            </a:pPr>
            <a:r>
              <a:rPr lang="zh-CN" altLang="en-US" dirty="0"/>
              <a:t>加计扣除是对研发活动予以政策优惠，而不是对专利等知识产权进行优惠。</a:t>
            </a:r>
          </a:p>
        </p:txBody>
      </p:sp>
      <p:sp>
        <p:nvSpPr>
          <p:cNvPr id="3" name="文本框 2"/>
          <p:cNvSpPr txBox="1"/>
          <p:nvPr/>
        </p:nvSpPr>
        <p:spPr>
          <a:xfrm>
            <a:off x="1205948" y="3975652"/>
            <a:ext cx="8869680" cy="1753235"/>
          </a:xfrm>
          <a:prstGeom prst="rect">
            <a:avLst/>
          </a:prstGeom>
          <a:noFill/>
        </p:spPr>
        <p:txBody>
          <a:bodyPr wrap="none" rtlCol="0">
            <a:spAutoFit/>
          </a:bodyPr>
          <a:lstStyle/>
          <a:p>
            <a:r>
              <a:rPr lang="zh-CN" altLang="en-US" b="1" dirty="0">
                <a:solidFill>
                  <a:srgbClr val="FF9300"/>
                </a:solidFill>
              </a:rPr>
              <a:t>举例：</a:t>
            </a:r>
          </a:p>
          <a:p>
            <a:endParaRPr lang="en-US" altLang="zh-CN" b="1" dirty="0">
              <a:solidFill>
                <a:srgbClr val="FF9300"/>
              </a:solidFill>
            </a:endParaRPr>
          </a:p>
          <a:p>
            <a:r>
              <a:rPr lang="zh-CN" altLang="zh-CN" dirty="0"/>
              <a:t>木车</a:t>
            </a:r>
            <a:r>
              <a:rPr lang="en-US" altLang="zh-CN" dirty="0"/>
              <a:t>---</a:t>
            </a:r>
            <a:r>
              <a:rPr lang="zh-CN" altLang="zh-CN" dirty="0"/>
              <a:t>转向</a:t>
            </a:r>
            <a:r>
              <a:rPr lang="en-US" altLang="zh-CN" dirty="0"/>
              <a:t>---</a:t>
            </a:r>
            <a:r>
              <a:rPr lang="zh-CN" altLang="zh-CN" dirty="0"/>
              <a:t>曲柄</a:t>
            </a:r>
            <a:r>
              <a:rPr lang="en-US" altLang="zh-CN" dirty="0"/>
              <a:t>---</a:t>
            </a:r>
            <a:r>
              <a:rPr lang="zh-CN" altLang="zh-CN" dirty="0"/>
              <a:t>脚蹬板</a:t>
            </a:r>
            <a:r>
              <a:rPr lang="en-US" altLang="zh-CN" dirty="0"/>
              <a:t>---</a:t>
            </a:r>
            <a:r>
              <a:rPr lang="zh-CN" altLang="zh-CN" dirty="0"/>
              <a:t>木轮胎</a:t>
            </a:r>
            <a:r>
              <a:rPr lang="en-US" altLang="zh-CN" dirty="0"/>
              <a:t>---</a:t>
            </a:r>
            <a:r>
              <a:rPr lang="zh-CN" altLang="zh-CN" dirty="0"/>
              <a:t>各种各样</a:t>
            </a:r>
            <a:r>
              <a:rPr lang="en-US" altLang="zh-CN" dirty="0"/>
              <a:t>---</a:t>
            </a:r>
            <a:r>
              <a:rPr lang="zh-CN" altLang="zh-CN" dirty="0"/>
              <a:t>橡胶轮胎</a:t>
            </a:r>
            <a:r>
              <a:rPr lang="en-US" altLang="zh-CN" dirty="0"/>
              <a:t>---</a:t>
            </a:r>
            <a:r>
              <a:rPr lang="zh-CN" altLang="zh-CN" dirty="0"/>
              <a:t>链条</a:t>
            </a:r>
            <a:r>
              <a:rPr lang="en-US" altLang="zh-CN" dirty="0"/>
              <a:t>---</a:t>
            </a:r>
            <a:r>
              <a:rPr lang="zh-CN" altLang="zh-CN" dirty="0"/>
              <a:t>多种驱动</a:t>
            </a:r>
            <a:r>
              <a:rPr lang="en-US" altLang="zh-CN" dirty="0"/>
              <a:t>---</a:t>
            </a:r>
            <a:r>
              <a:rPr lang="zh-CN" altLang="zh-CN" dirty="0"/>
              <a:t>空心胎</a:t>
            </a:r>
          </a:p>
          <a:p>
            <a:r>
              <a:rPr lang="en-US" altLang="zh-CN" dirty="0"/>
              <a:t>  </a:t>
            </a:r>
            <a:endParaRPr lang="zh-CN" altLang="zh-CN" dirty="0"/>
          </a:p>
          <a:p>
            <a:r>
              <a:rPr lang="zh-CN" altLang="zh-CN" dirty="0"/>
              <a:t>每一步都有</a:t>
            </a:r>
            <a:r>
              <a:rPr lang="zh-CN" altLang="zh-CN" b="1" dirty="0">
                <a:solidFill>
                  <a:srgbClr val="FF9300"/>
                </a:solidFill>
              </a:rPr>
              <a:t>实质性改进</a:t>
            </a:r>
            <a:r>
              <a:rPr lang="zh-CN" altLang="zh-CN" dirty="0"/>
              <a:t>，发展到今天基本功能依然没有改变</a:t>
            </a:r>
            <a:r>
              <a:rPr lang="en-US" altLang="zh-CN" dirty="0"/>
              <a:t>--</a:t>
            </a:r>
            <a:r>
              <a:rPr lang="zh-CN" altLang="zh-CN" b="1" dirty="0">
                <a:solidFill>
                  <a:srgbClr val="FF9300"/>
                </a:solidFill>
              </a:rPr>
              <a:t>代步</a:t>
            </a:r>
            <a:r>
              <a:rPr lang="zh-CN" altLang="zh-CN" dirty="0"/>
              <a:t>。</a:t>
            </a:r>
          </a:p>
          <a:p>
            <a:endParaRPr kumimoji="1" lang="zh-CN" altLang="en-US" dirty="0"/>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1"/>
          <p:cNvSpPr/>
          <p:nvPr/>
        </p:nvSpPr>
        <p:spPr>
          <a:xfrm>
            <a:off x="6506691" y="1619164"/>
            <a:ext cx="4176464" cy="648072"/>
          </a:xfrm>
          <a:prstGeom prst="round2DiagRect">
            <a:avLst>
              <a:gd name="adj1" fmla="val 20943"/>
              <a:gd name="adj2" fmla="val 0"/>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6"/>
          <p:cNvSpPr txBox="1"/>
          <p:nvPr/>
        </p:nvSpPr>
        <p:spPr>
          <a:xfrm>
            <a:off x="7356261" y="1758534"/>
            <a:ext cx="3832304" cy="369332"/>
          </a:xfrm>
          <a:prstGeom prst="rect">
            <a:avLst/>
          </a:prstGeom>
          <a:noFill/>
        </p:spPr>
        <p:txBody>
          <a:bodyPr vert="horz" wrap="square" lIns="0" tIns="0" rIns="0" bIns="0" rtlCol="0" anchor="ctr">
            <a:spAutoFit/>
          </a:bodyPr>
          <a:lstStyle/>
          <a:p>
            <a:pPr algn="l"/>
            <a:r>
              <a:rPr lang="en-US" altLang="zh-CN" sz="2400" dirty="0">
                <a:solidFill>
                  <a:schemeClr val="bg1"/>
                </a:solidFill>
                <a:latin typeface="Impact" panose="020B0806030902050204" pitchFamily="34" charset="0"/>
                <a:ea typeface="微软雅黑" panose="020B0503020204020204" pitchFamily="34" charset="-122"/>
              </a:rPr>
              <a:t>01    </a:t>
            </a:r>
            <a:r>
              <a:rPr lang="zh-CN" altLang="en-US" sz="2400" dirty="0">
                <a:solidFill>
                  <a:schemeClr val="bg1"/>
                </a:solidFill>
                <a:latin typeface="微软雅黑" panose="020B0503020204020204" pitchFamily="34" charset="-122"/>
                <a:ea typeface="微软雅黑" panose="020B0503020204020204" pitchFamily="34" charset="-122"/>
              </a:rPr>
              <a:t>讲课目的</a:t>
            </a:r>
          </a:p>
        </p:txBody>
      </p:sp>
      <p:sp>
        <p:nvSpPr>
          <p:cNvPr id="5" name="文本框 4"/>
          <p:cNvSpPr txBox="1"/>
          <p:nvPr/>
        </p:nvSpPr>
        <p:spPr>
          <a:xfrm>
            <a:off x="7268845" y="5036185"/>
            <a:ext cx="4275455" cy="460375"/>
          </a:xfrm>
          <a:prstGeom prst="rect">
            <a:avLst/>
          </a:prstGeom>
          <a:noFill/>
        </p:spPr>
        <p:txBody>
          <a:bodyPr wrap="square" rtlCol="0">
            <a:spAutoFit/>
          </a:bodyPr>
          <a:lstStyle/>
          <a:p>
            <a:r>
              <a:rPr lang="en-US" altLang="zh-CN" sz="2400">
                <a:solidFill>
                  <a:schemeClr val="tx1">
                    <a:lumMod val="65000"/>
                    <a:lumOff val="35000"/>
                  </a:schemeClr>
                </a:solidFill>
                <a:latin typeface="Impact" panose="020B0806030902050204" pitchFamily="34" charset="0"/>
                <a:cs typeface="Impact" panose="020B0806030902050204" pitchFamily="34" charset="0"/>
              </a:rPr>
              <a:t>06   </a:t>
            </a:r>
            <a:r>
              <a:rPr lang="zh-CN" altLang="en-US" sz="2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企业研发财政补助政策</a:t>
            </a:r>
            <a:r>
              <a:rPr lang="en-US" altLang="zh-CN" sz="2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p>
        </p:txBody>
      </p:sp>
      <p:pic>
        <p:nvPicPr>
          <p:cNvPr id="4" name="图片 3" descr="企业研发加计扣除财政补助政策及系统操作指引解读1-2021.03.28(1)1"/>
          <p:cNvPicPr>
            <a:picLocks noChangeAspect="1"/>
          </p:cNvPicPr>
          <p:nvPr/>
        </p:nvPicPr>
        <p:blipFill>
          <a:blip r:embed="rId2"/>
          <a:stretch>
            <a:fillRect/>
          </a:stretch>
        </p:blipFill>
        <p:spPr>
          <a:xfrm>
            <a:off x="0" y="0"/>
            <a:ext cx="12192000" cy="6858000"/>
          </a:xfrm>
          <a:prstGeom prst="rect">
            <a:avLst/>
          </a:prstGeom>
        </p:spPr>
      </p:pic>
      <p:sp>
        <p:nvSpPr>
          <p:cNvPr id="6" name="文本框 5"/>
          <p:cNvSpPr txBox="1"/>
          <p:nvPr/>
        </p:nvSpPr>
        <p:spPr>
          <a:xfrm>
            <a:off x="6650990" y="1570355"/>
            <a:ext cx="4848860" cy="5169535"/>
          </a:xfrm>
          <a:prstGeom prst="rect">
            <a:avLst/>
          </a:prstGeom>
          <a:noFill/>
        </p:spPr>
        <p:txBody>
          <a:bodyPr wrap="square" rtlCol="0">
            <a:spAutoFit/>
          </a:bodyPr>
          <a:lstStyle/>
          <a:p>
            <a:pPr>
              <a:lnSpc>
                <a:spcPct val="200000"/>
              </a:lnSpc>
              <a:spcBef>
                <a:spcPts val="0"/>
              </a:spcBef>
              <a:spcAft>
                <a:spcPts val="0"/>
              </a:spcAft>
            </a:pPr>
            <a:r>
              <a:rPr lang="en-US" altLang="zh-CN" sz="2400">
                <a:solidFill>
                  <a:schemeClr val="bg2">
                    <a:lumMod val="50000"/>
                  </a:schemeClr>
                </a:solidFill>
                <a:latin typeface="Impact" panose="020B0806030902050204" pitchFamily="34" charset="0"/>
                <a:cs typeface="Impact" panose="020B0806030902050204" pitchFamily="34" charset="0"/>
              </a:rPr>
              <a:t>01    </a:t>
            </a:r>
            <a:r>
              <a:rPr lang="zh-CN" altLang="en-US" sz="2400">
                <a:solidFill>
                  <a:schemeClr val="bg2">
                    <a:lumMod val="50000"/>
                  </a:schemeClr>
                </a:solidFill>
                <a:latin typeface="Impact" panose="020B0806030902050204" pitchFamily="34" charset="0"/>
                <a:cs typeface="Impact" panose="020B0806030902050204" pitchFamily="34" charset="0"/>
              </a:rPr>
              <a:t>讲课的目的</a:t>
            </a:r>
          </a:p>
          <a:p>
            <a:pPr>
              <a:lnSpc>
                <a:spcPct val="200000"/>
              </a:lnSpc>
              <a:spcBef>
                <a:spcPts val="0"/>
              </a:spcBef>
              <a:spcAft>
                <a:spcPts val="0"/>
              </a:spcAft>
            </a:pPr>
            <a:r>
              <a:rPr lang="en-US" altLang="zh-CN" sz="2400">
                <a:solidFill>
                  <a:schemeClr val="bg2">
                    <a:lumMod val="50000"/>
                  </a:schemeClr>
                </a:solidFill>
                <a:latin typeface="Impact" panose="020B0806030902050204" pitchFamily="34" charset="0"/>
                <a:cs typeface="Impact" panose="020B0806030902050204" pitchFamily="34" charset="0"/>
              </a:rPr>
              <a:t>02    </a:t>
            </a:r>
            <a:r>
              <a:rPr lang="zh-CN" altLang="en-US" sz="2400">
                <a:solidFill>
                  <a:schemeClr val="bg2">
                    <a:lumMod val="50000"/>
                  </a:schemeClr>
                </a:solidFill>
                <a:latin typeface="Impact" panose="020B0806030902050204" pitchFamily="34" charset="0"/>
                <a:cs typeface="Impact" panose="020B0806030902050204" pitchFamily="34" charset="0"/>
              </a:rPr>
              <a:t>研发活动的概念和特征</a:t>
            </a:r>
          </a:p>
          <a:p>
            <a:pPr>
              <a:lnSpc>
                <a:spcPct val="200000"/>
              </a:lnSpc>
              <a:spcBef>
                <a:spcPts val="0"/>
              </a:spcBef>
              <a:spcAft>
                <a:spcPts val="0"/>
              </a:spcAft>
            </a:pPr>
            <a:r>
              <a:rPr lang="en-US" altLang="zh-CN" sz="2400">
                <a:solidFill>
                  <a:schemeClr val="bg2">
                    <a:lumMod val="50000"/>
                  </a:schemeClr>
                </a:solidFill>
                <a:latin typeface="Impact" panose="020B0806030902050204" pitchFamily="34" charset="0"/>
                <a:cs typeface="Impact" panose="020B0806030902050204" pitchFamily="34" charset="0"/>
              </a:rPr>
              <a:t>03    </a:t>
            </a:r>
            <a:r>
              <a:rPr lang="zh-CN" altLang="en-US" sz="2400">
                <a:solidFill>
                  <a:schemeClr val="bg2">
                    <a:lumMod val="50000"/>
                  </a:schemeClr>
                </a:solidFill>
                <a:latin typeface="Impact" panose="020B0806030902050204" pitchFamily="34" charset="0"/>
                <a:cs typeface="Impact" panose="020B0806030902050204" pitchFamily="34" charset="0"/>
              </a:rPr>
              <a:t>研发项目管理</a:t>
            </a:r>
          </a:p>
          <a:p>
            <a:pPr>
              <a:lnSpc>
                <a:spcPct val="200000"/>
              </a:lnSpc>
              <a:spcBef>
                <a:spcPts val="0"/>
              </a:spcBef>
              <a:spcAft>
                <a:spcPts val="0"/>
              </a:spcAft>
            </a:pPr>
            <a:r>
              <a:rPr lang="en-US" altLang="zh-CN" sz="2400">
                <a:solidFill>
                  <a:schemeClr val="bg2">
                    <a:lumMod val="50000"/>
                  </a:schemeClr>
                </a:solidFill>
                <a:latin typeface="Impact" panose="020B0806030902050204" pitchFamily="34" charset="0"/>
                <a:cs typeface="Impact" panose="020B0806030902050204" pitchFamily="34" charset="0"/>
              </a:rPr>
              <a:t>04    </a:t>
            </a:r>
            <a:r>
              <a:rPr lang="zh-CN" altLang="en-US" sz="2400">
                <a:solidFill>
                  <a:schemeClr val="bg2">
                    <a:lumMod val="50000"/>
                  </a:schemeClr>
                </a:solidFill>
                <a:latin typeface="Impact" panose="020B0806030902050204" pitchFamily="34" charset="0"/>
                <a:cs typeface="Impact" panose="020B0806030902050204" pitchFamily="34" charset="0"/>
              </a:rPr>
              <a:t>不适应加计扣除的行业和活动</a:t>
            </a:r>
          </a:p>
          <a:p>
            <a:pPr>
              <a:lnSpc>
                <a:spcPct val="200000"/>
              </a:lnSpc>
              <a:spcBef>
                <a:spcPts val="0"/>
              </a:spcBef>
              <a:spcAft>
                <a:spcPts val="0"/>
              </a:spcAft>
            </a:pPr>
            <a:r>
              <a:rPr lang="en-US" altLang="zh-CN" sz="2400">
                <a:solidFill>
                  <a:schemeClr val="bg2">
                    <a:lumMod val="50000"/>
                  </a:schemeClr>
                </a:solidFill>
                <a:latin typeface="Impact" panose="020B0806030902050204" pitchFamily="34" charset="0"/>
                <a:cs typeface="Impact" panose="020B0806030902050204" pitchFamily="34" charset="0"/>
              </a:rPr>
              <a:t>05    </a:t>
            </a:r>
            <a:r>
              <a:rPr lang="zh-CN" altLang="en-US" sz="2400">
                <a:solidFill>
                  <a:schemeClr val="bg2">
                    <a:lumMod val="50000"/>
                  </a:schemeClr>
                </a:solidFill>
                <a:latin typeface="Impact" panose="020B0806030902050204" pitchFamily="34" charset="0"/>
                <a:cs typeface="Impact" panose="020B0806030902050204" pitchFamily="34" charset="0"/>
              </a:rPr>
              <a:t>企业研发财政补助政策</a:t>
            </a:r>
          </a:p>
          <a:p>
            <a:endParaRPr lang="zh-CN" altLang="en-US" b="1">
              <a:solidFill>
                <a:schemeClr val="bg2">
                  <a:lumMod val="50000"/>
                </a:schemeClr>
              </a:solidFill>
            </a:endParaRPr>
          </a:p>
          <a:p>
            <a:endParaRPr lang="zh-CN" altLang="en-US" b="1">
              <a:solidFill>
                <a:schemeClr val="bg2">
                  <a:lumMod val="50000"/>
                </a:schemeClr>
              </a:solidFill>
            </a:endParaRPr>
          </a:p>
          <a:p>
            <a:endParaRPr lang="zh-CN" altLang="en-US" b="1">
              <a:solidFill>
                <a:schemeClr val="bg2">
                  <a:lumMod val="50000"/>
                </a:schemeClr>
              </a:solidFill>
            </a:endParaRPr>
          </a:p>
          <a:p>
            <a:endParaRPr lang="zh-CN" altLang="en-US" b="1">
              <a:solidFill>
                <a:schemeClr val="bg2">
                  <a:lumMod val="50000"/>
                </a:schemeClr>
              </a:solidFill>
            </a:endParaRPr>
          </a:p>
          <a:p>
            <a:endParaRPr lang="zh-CN" altLang="en-US" b="1">
              <a:solidFill>
                <a:schemeClr val="bg2">
                  <a:lumMod val="50000"/>
                </a:schemeClr>
              </a:solidFill>
            </a:endParaRPr>
          </a:p>
        </p:txBody>
      </p:sp>
      <p:sp>
        <p:nvSpPr>
          <p:cNvPr id="7" name="对角圆角矩形 6"/>
          <p:cNvSpPr/>
          <p:nvPr/>
        </p:nvSpPr>
        <p:spPr>
          <a:xfrm>
            <a:off x="6140613" y="3210008"/>
            <a:ext cx="4695844" cy="648072"/>
          </a:xfrm>
          <a:prstGeom prst="round2DiagRect">
            <a:avLst>
              <a:gd name="adj1" fmla="val 20943"/>
              <a:gd name="adj2" fmla="val 0"/>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0"/>
              </a:spcBef>
              <a:spcAft>
                <a:spcPts val="0"/>
              </a:spcAft>
            </a:pPr>
            <a:r>
              <a:rPr lang="en-US" altLang="zh-CN" sz="2400">
                <a:solidFill>
                  <a:schemeClr val="bg1">
                    <a:lumMod val="95000"/>
                  </a:schemeClr>
                </a:solidFill>
                <a:latin typeface="Impact" panose="020B0806030902050204" pitchFamily="34" charset="0"/>
                <a:cs typeface="Impact" panose="020B0806030902050204" pitchFamily="34" charset="0"/>
              </a:rPr>
              <a:t>        </a:t>
            </a:r>
            <a:r>
              <a:rPr lang="en-US" altLang="zh-CN" sz="2400">
                <a:solidFill>
                  <a:schemeClr val="bg1"/>
                </a:solidFill>
                <a:latin typeface="Impact" panose="020B0806030902050204" pitchFamily="34" charset="0"/>
                <a:cs typeface="Impact" panose="020B0806030902050204" pitchFamily="34" charset="0"/>
                <a:sym typeface="+mn-ea"/>
              </a:rPr>
              <a:t>03    </a:t>
            </a:r>
            <a:r>
              <a:rPr lang="zh-CN" altLang="en-US" sz="2400">
                <a:solidFill>
                  <a:schemeClr val="bg1"/>
                </a:solidFill>
                <a:latin typeface="Impact" panose="020B0806030902050204" pitchFamily="34" charset="0"/>
                <a:cs typeface="Impact" panose="020B0806030902050204" pitchFamily="34" charset="0"/>
                <a:sym typeface="+mn-ea"/>
              </a:rPr>
              <a:t>研发项目管理</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p:cNvSpPr txBox="1">
            <a:spLocks noChangeArrowheads="1"/>
          </p:cNvSpPr>
          <p:nvPr/>
        </p:nvSpPr>
        <p:spPr bwMode="auto">
          <a:xfrm>
            <a:off x="1092644" y="1507818"/>
            <a:ext cx="972108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marL="285750" indent="-285750" eaLnBrk="1" hangingPunct="1">
              <a:lnSpc>
                <a:spcPct val="150000"/>
              </a:lnSpc>
              <a:buFont typeface="Wingdings" panose="05000000000000000000" pitchFamily="2" charset="2"/>
              <a:buChar char="n"/>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规范的</a:t>
            </a:r>
            <a:r>
              <a:rPr lang="zh-CN" altLang="en-US" sz="2400"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研发管理</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是研发活动有序进行的</a:t>
            </a:r>
            <a:r>
              <a:rPr lang="zh-CN" altLang="en-US" sz="2400"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基础</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和</a:t>
            </a:r>
            <a:r>
              <a:rPr lang="zh-CN" altLang="en-US" sz="2400"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前提</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。企业的规模不同，管理模式和企业研发技术特性也不同，可以采用不同的研发项目管理方法。</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eaLnBrk="1" hangingPunct="1">
              <a:lnSpc>
                <a:spcPct val="150000"/>
              </a:lnSpc>
              <a:buFont typeface="Wingdings" panose="05000000000000000000" pitchFamily="2" charset="2"/>
              <a:buChar char="n"/>
            </a:pPr>
            <a:r>
              <a:rPr lang="zh-CN" altLang="zh-CN" sz="2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没有企业会毫无目的的进行研发，企业为了更好的发展，就要持续提升自己的核心竞争力，就要不断的研发，或许为了降低成本，或许为了提高产品的竞争优势，所以企业的研发一定是一个</a:t>
            </a:r>
            <a:r>
              <a:rPr lang="zh-CN" altLang="zh-CN" sz="2400"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有目的</a:t>
            </a:r>
            <a:r>
              <a:rPr lang="zh-CN" altLang="zh-CN" sz="2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2400"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有组织</a:t>
            </a:r>
            <a:r>
              <a:rPr lang="zh-CN" altLang="zh-CN" sz="2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的行为，这就涉及研发项目管理。</a:t>
            </a:r>
            <a:r>
              <a:rPr lang="zh-CN"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 </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endParaRPr lang="zh-CN" altLang="en-US"/>
          </a:p>
        </p:txBody>
      </p:sp>
      <p:pic>
        <p:nvPicPr>
          <p:cNvPr id="3" name="图片 2" descr="企业研发加计扣除财政补助政策及系统操作指引解读1-2021.03.28(1)"/>
          <p:cNvPicPr>
            <a:picLocks noChangeAspect="1"/>
          </p:cNvPicPr>
          <p:nvPr/>
        </p:nvPicPr>
        <p:blipFill>
          <a:blip r:embed="rId3"/>
          <a:stretch>
            <a:fillRect/>
          </a:stretch>
        </p:blipFill>
        <p:spPr>
          <a:xfrm>
            <a:off x="0" y="9525"/>
            <a:ext cx="12192000" cy="6858000"/>
          </a:xfrm>
          <a:prstGeom prst="rect">
            <a:avLst/>
          </a:prstGeom>
        </p:spPr>
      </p:pic>
      <p:sp>
        <p:nvSpPr>
          <p:cNvPr id="6" name="文本框 5"/>
          <p:cNvSpPr txBox="1"/>
          <p:nvPr/>
        </p:nvSpPr>
        <p:spPr>
          <a:xfrm>
            <a:off x="6650990" y="1798955"/>
            <a:ext cx="4848860" cy="6000750"/>
          </a:xfrm>
          <a:prstGeom prst="rect">
            <a:avLst/>
          </a:prstGeom>
          <a:noFill/>
        </p:spPr>
        <p:txBody>
          <a:bodyPr wrap="square" rtlCol="0">
            <a:spAutoFit/>
          </a:bodyPr>
          <a:lstStyle/>
          <a:p>
            <a:pPr>
              <a:lnSpc>
                <a:spcPct val="200000"/>
              </a:lnSpc>
              <a:spcBef>
                <a:spcPts val="0"/>
              </a:spcBef>
              <a:spcAft>
                <a:spcPts val="0"/>
              </a:spcAft>
            </a:pPr>
            <a:r>
              <a:rPr lang="en-US" altLang="zh-CN" sz="2400">
                <a:solidFill>
                  <a:schemeClr val="bg2">
                    <a:lumMod val="50000"/>
                  </a:schemeClr>
                </a:solidFill>
                <a:latin typeface="Impact" panose="020B0806030902050204" pitchFamily="34" charset="0"/>
                <a:cs typeface="Impact" panose="020B0806030902050204" pitchFamily="34" charset="0"/>
              </a:rPr>
              <a:t>01    </a:t>
            </a:r>
            <a:r>
              <a:rPr lang="zh-CN" altLang="en-US" sz="2400">
                <a:solidFill>
                  <a:schemeClr val="bg2">
                    <a:lumMod val="50000"/>
                  </a:schemeClr>
                </a:solidFill>
                <a:latin typeface="Impact" panose="020B0806030902050204" pitchFamily="34" charset="0"/>
                <a:cs typeface="Impact" panose="020B0806030902050204" pitchFamily="34" charset="0"/>
              </a:rPr>
              <a:t>讲课的目的</a:t>
            </a:r>
          </a:p>
          <a:p>
            <a:pPr>
              <a:lnSpc>
                <a:spcPct val="200000"/>
              </a:lnSpc>
              <a:spcBef>
                <a:spcPts val="0"/>
              </a:spcBef>
              <a:spcAft>
                <a:spcPts val="0"/>
              </a:spcAft>
            </a:pPr>
            <a:r>
              <a:rPr lang="en-US" altLang="zh-CN" sz="2400">
                <a:solidFill>
                  <a:schemeClr val="bg2">
                    <a:lumMod val="50000"/>
                  </a:schemeClr>
                </a:solidFill>
                <a:latin typeface="Impact" panose="020B0806030902050204" pitchFamily="34" charset="0"/>
                <a:cs typeface="Impact" panose="020B0806030902050204" pitchFamily="34" charset="0"/>
              </a:rPr>
              <a:t>02    </a:t>
            </a:r>
            <a:r>
              <a:rPr lang="zh-CN" altLang="en-US" sz="2400">
                <a:solidFill>
                  <a:schemeClr val="bg2">
                    <a:lumMod val="50000"/>
                  </a:schemeClr>
                </a:solidFill>
                <a:latin typeface="Impact" panose="020B0806030902050204" pitchFamily="34" charset="0"/>
                <a:cs typeface="Impact" panose="020B0806030902050204" pitchFamily="34" charset="0"/>
              </a:rPr>
              <a:t>研发活动的概念和特征</a:t>
            </a:r>
          </a:p>
          <a:p>
            <a:pPr>
              <a:lnSpc>
                <a:spcPct val="200000"/>
              </a:lnSpc>
              <a:spcBef>
                <a:spcPts val="0"/>
              </a:spcBef>
              <a:spcAft>
                <a:spcPts val="0"/>
              </a:spcAft>
            </a:pPr>
            <a:r>
              <a:rPr lang="en-US" altLang="zh-CN" sz="2400">
                <a:solidFill>
                  <a:schemeClr val="bg2">
                    <a:lumMod val="50000"/>
                  </a:schemeClr>
                </a:solidFill>
                <a:latin typeface="Impact" panose="020B0806030902050204" pitchFamily="34" charset="0"/>
                <a:cs typeface="Impact" panose="020B0806030902050204" pitchFamily="34" charset="0"/>
              </a:rPr>
              <a:t>03    </a:t>
            </a:r>
            <a:r>
              <a:rPr lang="zh-CN" altLang="en-US" sz="2400">
                <a:solidFill>
                  <a:schemeClr val="bg2">
                    <a:lumMod val="50000"/>
                  </a:schemeClr>
                </a:solidFill>
                <a:latin typeface="Impact" panose="020B0806030902050204" pitchFamily="34" charset="0"/>
                <a:cs typeface="Impact" panose="020B0806030902050204" pitchFamily="34" charset="0"/>
              </a:rPr>
              <a:t>研发项目管理</a:t>
            </a:r>
          </a:p>
          <a:p>
            <a:pPr>
              <a:lnSpc>
                <a:spcPct val="200000"/>
              </a:lnSpc>
              <a:spcBef>
                <a:spcPts val="0"/>
              </a:spcBef>
              <a:spcAft>
                <a:spcPts val="0"/>
              </a:spcAft>
            </a:pPr>
            <a:r>
              <a:rPr lang="en-US" altLang="zh-CN" sz="2400">
                <a:solidFill>
                  <a:schemeClr val="bg2">
                    <a:lumMod val="50000"/>
                  </a:schemeClr>
                </a:solidFill>
                <a:latin typeface="Impact" panose="020B0806030902050204" pitchFamily="34" charset="0"/>
                <a:cs typeface="Impact" panose="020B0806030902050204" pitchFamily="34" charset="0"/>
              </a:rPr>
              <a:t>04    </a:t>
            </a:r>
            <a:r>
              <a:rPr lang="zh-CN" altLang="en-US" sz="2400">
                <a:solidFill>
                  <a:schemeClr val="bg2">
                    <a:lumMod val="50000"/>
                  </a:schemeClr>
                </a:solidFill>
                <a:latin typeface="Impact" panose="020B0806030902050204" pitchFamily="34" charset="0"/>
                <a:cs typeface="Impact" panose="020B0806030902050204" pitchFamily="34" charset="0"/>
              </a:rPr>
              <a:t>不适应加计扣除的行业和活动</a:t>
            </a:r>
          </a:p>
          <a:p>
            <a:pPr>
              <a:lnSpc>
                <a:spcPct val="200000"/>
              </a:lnSpc>
              <a:spcBef>
                <a:spcPts val="0"/>
              </a:spcBef>
              <a:spcAft>
                <a:spcPts val="0"/>
              </a:spcAft>
            </a:pPr>
            <a:r>
              <a:rPr lang="en-US" altLang="zh-CN" sz="2400">
                <a:solidFill>
                  <a:schemeClr val="bg2">
                    <a:lumMod val="50000"/>
                  </a:schemeClr>
                </a:solidFill>
                <a:latin typeface="Impact" panose="020B0806030902050204" pitchFamily="34" charset="0"/>
                <a:cs typeface="Impact" panose="020B0806030902050204" pitchFamily="34" charset="0"/>
              </a:rPr>
              <a:t>05    </a:t>
            </a:r>
            <a:r>
              <a:rPr lang="zh-CN" altLang="en-US" sz="2400">
                <a:solidFill>
                  <a:schemeClr val="bg2">
                    <a:lumMod val="50000"/>
                  </a:schemeClr>
                </a:solidFill>
                <a:latin typeface="Impact" panose="020B0806030902050204" pitchFamily="34" charset="0"/>
                <a:cs typeface="Impact" panose="020B0806030902050204" pitchFamily="34" charset="0"/>
              </a:rPr>
              <a:t>企业研发财政补助政策</a:t>
            </a:r>
          </a:p>
          <a:p>
            <a:pPr>
              <a:lnSpc>
                <a:spcPct val="200000"/>
              </a:lnSpc>
            </a:pPr>
            <a:endParaRPr lang="zh-CN" altLang="en-US" b="1">
              <a:solidFill>
                <a:schemeClr val="bg2">
                  <a:lumMod val="50000"/>
                </a:schemeClr>
              </a:solidFill>
            </a:endParaRPr>
          </a:p>
          <a:p>
            <a:pPr>
              <a:lnSpc>
                <a:spcPct val="200000"/>
              </a:lnSpc>
            </a:pPr>
            <a:endParaRPr lang="zh-CN" altLang="en-US" b="1">
              <a:solidFill>
                <a:schemeClr val="bg2">
                  <a:lumMod val="50000"/>
                </a:schemeClr>
              </a:solidFill>
            </a:endParaRPr>
          </a:p>
          <a:p>
            <a:pPr>
              <a:lnSpc>
                <a:spcPct val="200000"/>
              </a:lnSpc>
            </a:pPr>
            <a:endParaRPr lang="zh-CN" altLang="en-US" b="1">
              <a:solidFill>
                <a:schemeClr val="bg2">
                  <a:lumMod val="50000"/>
                </a:schemeClr>
              </a:solidFill>
            </a:endParaRPr>
          </a:p>
          <a:p>
            <a:endParaRPr lang="zh-CN" altLang="en-US" b="1">
              <a:solidFill>
                <a:schemeClr val="bg2">
                  <a:lumMod val="50000"/>
                </a:schemeClr>
              </a:solidFill>
            </a:endParaRPr>
          </a:p>
          <a:p>
            <a:endParaRPr lang="zh-CN" altLang="en-US" b="1">
              <a:solidFill>
                <a:schemeClr val="bg2">
                  <a:lumMod val="50000"/>
                </a:schemeClr>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345607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3.1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立项管理</a:t>
            </a:r>
            <a:endParaRPr lang="zh-CN" altLang="en-US" sz="2000" dirty="0"/>
          </a:p>
        </p:txBody>
      </p:sp>
      <p:sp>
        <p:nvSpPr>
          <p:cNvPr id="17" name="TextBox 3"/>
          <p:cNvSpPr txBox="1">
            <a:spLocks noChangeArrowheads="1"/>
          </p:cNvSpPr>
          <p:nvPr/>
        </p:nvSpPr>
        <p:spPr bwMode="auto">
          <a:xfrm>
            <a:off x="969840" y="1328936"/>
            <a:ext cx="9721080" cy="299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180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任何一项研发活动都涉及</a:t>
            </a:r>
            <a:r>
              <a:rPr lang="zh-CN" altLang="en-US"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三个要素</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）研发任务或者说是需要解决的</a:t>
            </a:r>
            <a:r>
              <a:rPr lang="zh-CN" altLang="en-US"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问题</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）研发人员的组织或人力资源的</a:t>
            </a:r>
            <a:r>
              <a:rPr lang="zh-CN" altLang="en-US"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投入</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）研发条件</a:t>
            </a:r>
            <a:r>
              <a:rPr lang="zh-CN" altLang="en-US"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保障</a:t>
            </a:r>
            <a:r>
              <a:rPr lang="zh-CN" altLang="en-US"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，包括经费投入和机器设备、原材料等物质条件的投入。</a:t>
            </a:r>
            <a:endParaRPr lang="en-US" altLang="zh-CN"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如何把这</a:t>
            </a:r>
            <a:r>
              <a:rPr lang="zh-CN" altLang="en-US"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三个要素组织</a:t>
            </a:r>
            <a:r>
              <a:rPr lang="zh-CN" altLang="en-US"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起来，在最短的时间里，以最少的投入，完成研发任务，就涉及到研发活动的组织和管理。</a:t>
            </a:r>
          </a:p>
          <a:p>
            <a:pPr eaLnBrk="1" hangingPunct="1">
              <a:lnSpc>
                <a:spcPct val="150000"/>
              </a:lnSpc>
            </a:pPr>
            <a:r>
              <a:rPr lang="zh-CN" altLang="en-US"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企业的规模不同，管理模式和研发技术特性也不同，可以采用</a:t>
            </a:r>
            <a:r>
              <a:rPr lang="zh-CN" altLang="en-US"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不同的研发项目管理方法</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7700524" cy="400110"/>
          </a:xfrm>
          <a:prstGeom prst="rect">
            <a:avLst/>
          </a:prstGeom>
        </p:spPr>
        <p:txBody>
          <a:bodyPr wrap="square">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（一）立项程序</a:t>
            </a:r>
          </a:p>
        </p:txBody>
      </p:sp>
      <p:sp>
        <p:nvSpPr>
          <p:cNvPr id="10" name="TextBox 11"/>
          <p:cNvSpPr txBox="1"/>
          <p:nvPr/>
        </p:nvSpPr>
        <p:spPr>
          <a:xfrm>
            <a:off x="823301" y="1700808"/>
            <a:ext cx="10623155" cy="1172629"/>
          </a:xfrm>
          <a:prstGeom prst="rect">
            <a:avLst/>
          </a:prstGeom>
          <a:noFill/>
        </p:spPr>
        <p:txBody>
          <a:bodyPr wrap="square" rtlCol="0">
            <a:spAutoFit/>
          </a:bodyPr>
          <a:lstStyle/>
          <a:p>
            <a:pPr>
              <a:lnSpc>
                <a:spcPct val="130000"/>
              </a:lnSpc>
              <a:spcBef>
                <a:spcPts val="1200"/>
              </a:spcBef>
            </a:pPr>
            <a:r>
              <a:rPr lang="zh-CN" altLang="en-US" dirty="0">
                <a:latin typeface="微软雅黑" panose="020B0503020204020204" pitchFamily="34" charset="-122"/>
                <a:ea typeface="微软雅黑" panose="020B0503020204020204" pitchFamily="34" charset="-122"/>
              </a:rPr>
              <a:t>目的是提出</a:t>
            </a:r>
            <a:r>
              <a:rPr lang="zh-CN" altLang="en-US" b="1" dirty="0">
                <a:solidFill>
                  <a:srgbClr val="FF9300"/>
                </a:solidFill>
                <a:latin typeface="微软雅黑" panose="020B0503020204020204" pitchFamily="34" charset="-122"/>
                <a:ea typeface="微软雅黑" panose="020B0503020204020204" pitchFamily="34" charset="-122"/>
              </a:rPr>
              <a:t>研发的目标</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即准备开发的新产品、实现新服务。企业进行研发，需要以市场价值为导向，从</a:t>
            </a:r>
            <a:r>
              <a:rPr lang="zh-CN" altLang="en-US" b="1" dirty="0">
                <a:solidFill>
                  <a:srgbClr val="FF9300"/>
                </a:solidFill>
                <a:latin typeface="微软雅黑" panose="020B0503020204020204" pitchFamily="34" charset="-122"/>
                <a:ea typeface="微软雅黑" panose="020B0503020204020204" pitchFamily="34" charset="-122"/>
              </a:rPr>
              <a:t>市场需求</a:t>
            </a:r>
            <a:r>
              <a:rPr lang="zh-CN" altLang="en-US" dirty="0">
                <a:latin typeface="微软雅黑" panose="020B0503020204020204" pitchFamily="34" charset="-122"/>
                <a:ea typeface="微软雅黑" panose="020B0503020204020204" pitchFamily="34" charset="-122"/>
              </a:rPr>
              <a:t>出发，具体分析消费者或下游用户对于新产品、新功能的期望和需要，从而设定项目研发的目的。</a:t>
            </a:r>
          </a:p>
        </p:txBody>
      </p:sp>
      <p:sp>
        <p:nvSpPr>
          <p:cNvPr id="4" name="文本框 3"/>
          <p:cNvSpPr txBox="1"/>
          <p:nvPr/>
        </p:nvSpPr>
        <p:spPr>
          <a:xfrm>
            <a:off x="870270" y="1138229"/>
            <a:ext cx="3608680" cy="369332"/>
          </a:xfrm>
          <a:prstGeom prst="rect">
            <a:avLst/>
          </a:prstGeom>
          <a:noFill/>
        </p:spPr>
        <p:txBody>
          <a:bodyPr wrap="none" rtlCol="0">
            <a:spAutoFit/>
          </a:bodyPr>
          <a:lstStyle/>
          <a:p>
            <a:r>
              <a:rPr lang="en-US" altLang="zh-CN" dirty="0"/>
              <a:t>1.</a:t>
            </a:r>
            <a:r>
              <a:rPr lang="zh-CN" altLang="zh-CN" dirty="0"/>
              <a:t>开展研发</a:t>
            </a:r>
            <a:r>
              <a:rPr lang="zh-CN" altLang="zh-CN" b="1" dirty="0">
                <a:solidFill>
                  <a:srgbClr val="FF9300"/>
                </a:solidFill>
              </a:rPr>
              <a:t>需求分析</a:t>
            </a:r>
            <a:r>
              <a:rPr lang="zh-CN" altLang="zh-CN" dirty="0"/>
              <a:t>（</a:t>
            </a:r>
            <a:r>
              <a:rPr lang="zh-CN" altLang="zh-CN" b="1" dirty="0">
                <a:solidFill>
                  <a:srgbClr val="FF9300"/>
                </a:solidFill>
              </a:rPr>
              <a:t>研发目的</a:t>
            </a:r>
            <a:r>
              <a:rPr lang="zh-CN" altLang="zh-CN" dirty="0"/>
              <a:t>）</a:t>
            </a:r>
          </a:p>
        </p:txBody>
      </p:sp>
      <p:sp>
        <p:nvSpPr>
          <p:cNvPr id="5" name="文本框 4"/>
          <p:cNvSpPr txBox="1"/>
          <p:nvPr/>
        </p:nvSpPr>
        <p:spPr>
          <a:xfrm>
            <a:off x="870270" y="2905060"/>
            <a:ext cx="5224507" cy="369332"/>
          </a:xfrm>
          <a:prstGeom prst="rect">
            <a:avLst/>
          </a:prstGeom>
          <a:noFill/>
        </p:spPr>
        <p:txBody>
          <a:bodyPr wrap="none" rtlCol="0">
            <a:spAutoFit/>
          </a:bodyPr>
          <a:lstStyle/>
          <a:p>
            <a:r>
              <a:rPr lang="en-US" altLang="zh-CN" dirty="0"/>
              <a:t>2.</a:t>
            </a:r>
            <a:r>
              <a:rPr lang="zh-CN" altLang="zh-CN" dirty="0"/>
              <a:t>进行技术信息、资料的研究分析，确定</a:t>
            </a:r>
            <a:r>
              <a:rPr lang="zh-CN" altLang="zh-CN" b="1" dirty="0">
                <a:solidFill>
                  <a:srgbClr val="FF9300"/>
                </a:solidFill>
              </a:rPr>
              <a:t>研发内容</a:t>
            </a:r>
          </a:p>
        </p:txBody>
      </p:sp>
      <p:sp>
        <p:nvSpPr>
          <p:cNvPr id="6" name="文本框 5"/>
          <p:cNvSpPr txBox="1"/>
          <p:nvPr/>
        </p:nvSpPr>
        <p:spPr>
          <a:xfrm>
            <a:off x="823301" y="3274392"/>
            <a:ext cx="10576186" cy="923330"/>
          </a:xfrm>
          <a:prstGeom prst="rect">
            <a:avLst/>
          </a:prstGeom>
          <a:noFill/>
        </p:spPr>
        <p:txBody>
          <a:bodyPr wrap="square" rtlCol="0">
            <a:spAutoFit/>
          </a:bodyPr>
          <a:lstStyle/>
          <a:p>
            <a:pPr>
              <a:lnSpc>
                <a:spcPct val="150000"/>
              </a:lnSpc>
            </a:pPr>
            <a:r>
              <a:rPr lang="zh-CN" altLang="zh-CN" dirty="0">
                <a:latin typeface="微软雅黑" panose="020B0503020204020204" pitchFamily="34" charset="-122"/>
                <a:ea typeface="微软雅黑" panose="020B0503020204020204" pitchFamily="34" charset="-122"/>
              </a:rPr>
              <a:t>是要提出研发的</a:t>
            </a:r>
            <a:r>
              <a:rPr lang="zh-CN" altLang="zh-CN" b="1" dirty="0">
                <a:solidFill>
                  <a:srgbClr val="FF9300"/>
                </a:solidFill>
                <a:latin typeface="微软雅黑" panose="020B0503020204020204" pitchFamily="34" charset="-122"/>
                <a:ea typeface="微软雅黑" panose="020B0503020204020204" pitchFamily="34" charset="-122"/>
              </a:rPr>
              <a:t>技术目标</a:t>
            </a:r>
            <a:r>
              <a:rPr lang="zh-CN" altLang="zh-CN" dirty="0">
                <a:latin typeface="微软雅黑" panose="020B0503020204020204" pitchFamily="34" charset="-122"/>
                <a:ea typeface="微软雅黑" panose="020B0503020204020204" pitchFamily="34" charset="-122"/>
              </a:rPr>
              <a:t>，即在确定了研发目的的基础上，根据企业自身的技术能力、投入能力、研发时间等，开展技术</a:t>
            </a:r>
            <a:r>
              <a:rPr lang="zh-CN" altLang="zh-CN" b="1" dirty="0">
                <a:solidFill>
                  <a:srgbClr val="FF9300"/>
                </a:solidFill>
                <a:latin typeface="微软雅黑" panose="020B0503020204020204" pitchFamily="34" charset="-122"/>
                <a:ea typeface="微软雅黑" panose="020B0503020204020204" pitchFamily="34" charset="-122"/>
              </a:rPr>
              <a:t>可行性研究</a:t>
            </a:r>
            <a:r>
              <a:rPr lang="zh-CN" altLang="zh-CN" dirty="0">
                <a:latin typeface="微软雅黑" panose="020B0503020204020204" pitchFamily="34" charset="-122"/>
                <a:ea typeface="微软雅黑" panose="020B0503020204020204" pitchFamily="34" charset="-122"/>
              </a:rPr>
              <a:t>，提出</a:t>
            </a:r>
            <a:r>
              <a:rPr lang="zh-CN" altLang="zh-CN" b="1" dirty="0">
                <a:solidFill>
                  <a:srgbClr val="FF9300"/>
                </a:solidFill>
                <a:latin typeface="微软雅黑" panose="020B0503020204020204" pitchFamily="34" charset="-122"/>
                <a:ea typeface="微软雅黑" panose="020B0503020204020204" pitchFamily="34" charset="-122"/>
              </a:rPr>
              <a:t>技术方案</a:t>
            </a:r>
            <a:r>
              <a:rPr lang="zh-CN" altLang="zh-CN" dirty="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823301" y="4282834"/>
            <a:ext cx="1826141" cy="369332"/>
          </a:xfrm>
          <a:prstGeom prst="rect">
            <a:avLst/>
          </a:prstGeom>
          <a:noFill/>
        </p:spPr>
        <p:txBody>
          <a:bodyPr wrap="none" rtlCol="0">
            <a:spAutoFit/>
          </a:bodyPr>
          <a:lstStyle/>
          <a:p>
            <a:r>
              <a:rPr lang="en-US" altLang="zh-CN" dirty="0"/>
              <a:t>3.</a:t>
            </a:r>
            <a:r>
              <a:rPr lang="zh-CN" altLang="zh-CN" dirty="0"/>
              <a:t>规划研发路径 </a:t>
            </a:r>
            <a:endParaRPr kumimoji="1" lang="zh-CN" altLang="en-US" dirty="0"/>
          </a:p>
        </p:txBody>
      </p:sp>
      <p:sp>
        <p:nvSpPr>
          <p:cNvPr id="8" name="文本框 7"/>
          <p:cNvSpPr txBox="1"/>
          <p:nvPr/>
        </p:nvSpPr>
        <p:spPr>
          <a:xfrm>
            <a:off x="823301" y="4786651"/>
            <a:ext cx="10529217" cy="369332"/>
          </a:xfrm>
          <a:prstGeom prst="rect">
            <a:avLst/>
          </a:prstGeom>
          <a:noFill/>
        </p:spPr>
        <p:txBody>
          <a:bodyPr wrap="square" rtlCol="0">
            <a:spAutoFit/>
          </a:bodyPr>
          <a:lstStyle/>
          <a:p>
            <a:r>
              <a:rPr lang="zh-CN" altLang="zh-CN" dirty="0"/>
              <a:t>在技术可行性预研后，进一步</a:t>
            </a:r>
            <a:r>
              <a:rPr lang="zh-CN" altLang="zh-CN" b="1" dirty="0">
                <a:solidFill>
                  <a:srgbClr val="FF9300"/>
                </a:solidFill>
              </a:rPr>
              <a:t>细化</a:t>
            </a:r>
            <a:r>
              <a:rPr lang="zh-CN" altLang="zh-CN" dirty="0"/>
              <a:t>规划研发路径，包含</a:t>
            </a:r>
            <a:r>
              <a:rPr lang="zh-CN" altLang="zh-CN" b="1" dirty="0">
                <a:solidFill>
                  <a:srgbClr val="FF9300"/>
                </a:solidFill>
              </a:rPr>
              <a:t>研究步骤</a:t>
            </a:r>
            <a:r>
              <a:rPr lang="zh-CN" altLang="zh-CN" dirty="0"/>
              <a:t>的规划、</a:t>
            </a:r>
            <a:r>
              <a:rPr lang="zh-CN" altLang="zh-CN" b="1" dirty="0">
                <a:solidFill>
                  <a:srgbClr val="FF9300"/>
                </a:solidFill>
              </a:rPr>
              <a:t>子课题</a:t>
            </a:r>
            <a:r>
              <a:rPr lang="zh-CN" altLang="zh-CN" dirty="0"/>
              <a:t>或</a:t>
            </a:r>
            <a:r>
              <a:rPr lang="zh-CN" altLang="zh-CN" b="1" dirty="0">
                <a:solidFill>
                  <a:srgbClr val="FF9300"/>
                </a:solidFill>
              </a:rPr>
              <a:t>研究方向</a:t>
            </a:r>
            <a:r>
              <a:rPr lang="zh-CN" altLang="zh-CN" dirty="0"/>
              <a:t>的设立等。</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7700524" cy="400110"/>
          </a:xfrm>
          <a:prstGeom prst="rect">
            <a:avLst/>
          </a:prstGeom>
        </p:spPr>
        <p:txBody>
          <a:bodyPr wrap="square">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（一）立项程序</a:t>
            </a:r>
          </a:p>
        </p:txBody>
      </p:sp>
      <p:sp>
        <p:nvSpPr>
          <p:cNvPr id="10" name="TextBox 11"/>
          <p:cNvSpPr txBox="1"/>
          <p:nvPr/>
        </p:nvSpPr>
        <p:spPr>
          <a:xfrm>
            <a:off x="823301" y="1537502"/>
            <a:ext cx="10623155" cy="923330"/>
          </a:xfrm>
          <a:prstGeom prst="rect">
            <a:avLst/>
          </a:prstGeom>
          <a:noFill/>
        </p:spPr>
        <p:txBody>
          <a:bodyPr wrap="square" rtlCol="0">
            <a:spAutoFit/>
          </a:bodyPr>
          <a:lstStyle/>
          <a:p>
            <a:pPr>
              <a:lnSpc>
                <a:spcPct val="150000"/>
              </a:lnSpc>
              <a:spcBef>
                <a:spcPts val="1200"/>
              </a:spcBef>
            </a:pPr>
            <a:r>
              <a:rPr lang="zh-CN" altLang="en-US" dirty="0">
                <a:latin typeface="微软雅黑" panose="020B0503020204020204" pitchFamily="34" charset="-122"/>
                <a:ea typeface="微软雅黑" panose="020B0503020204020204" pitchFamily="34" charset="-122"/>
              </a:rPr>
              <a:t>以路径的</a:t>
            </a:r>
            <a:r>
              <a:rPr lang="zh-CN" altLang="en-US" b="1" dirty="0">
                <a:solidFill>
                  <a:srgbClr val="FF9300"/>
                </a:solidFill>
                <a:latin typeface="微软雅黑" panose="020B0503020204020204" pitchFamily="34" charset="-122"/>
                <a:ea typeface="微软雅黑" panose="020B0503020204020204" pitchFamily="34" charset="-122"/>
              </a:rPr>
              <a:t>系统化</a:t>
            </a:r>
            <a:r>
              <a:rPr lang="zh-CN" altLang="en-US" dirty="0">
                <a:latin typeface="微软雅黑" panose="020B0503020204020204" pitchFamily="34" charset="-122"/>
                <a:ea typeface="微软雅黑" panose="020B0503020204020204" pitchFamily="34" charset="-122"/>
              </a:rPr>
              <a:t>选择和资源的</a:t>
            </a:r>
            <a:r>
              <a:rPr lang="zh-CN" altLang="en-US" b="1" dirty="0">
                <a:solidFill>
                  <a:srgbClr val="FF9300"/>
                </a:solidFill>
                <a:latin typeface="微软雅黑" panose="020B0503020204020204" pitchFamily="34" charset="-122"/>
                <a:ea typeface="微软雅黑" panose="020B0503020204020204" pitchFamily="34" charset="-122"/>
              </a:rPr>
              <a:t>最优化</a:t>
            </a:r>
            <a:r>
              <a:rPr lang="zh-CN" altLang="en-US" dirty="0">
                <a:latin typeface="微软雅黑" panose="020B0503020204020204" pitchFamily="34" charset="-122"/>
                <a:ea typeface="微软雅黑" panose="020B0503020204020204" pitchFamily="34" charset="-122"/>
              </a:rPr>
              <a:t>配置为核心。在技术路线清晰的基础上，进一步结合自身可调配和组织的各类资源，规划在不同阶段所需的各类资源投入，从而实现创新资源的最优化配置。</a:t>
            </a:r>
          </a:p>
        </p:txBody>
      </p:sp>
      <p:sp>
        <p:nvSpPr>
          <p:cNvPr id="4" name="文本框 3"/>
          <p:cNvSpPr txBox="1"/>
          <p:nvPr/>
        </p:nvSpPr>
        <p:spPr>
          <a:xfrm>
            <a:off x="870270" y="1138229"/>
            <a:ext cx="1762021" cy="369332"/>
          </a:xfrm>
          <a:prstGeom prst="rect">
            <a:avLst/>
          </a:prstGeom>
          <a:noFill/>
        </p:spPr>
        <p:txBody>
          <a:bodyPr wrap="none" rtlCol="0">
            <a:spAutoFit/>
          </a:bodyPr>
          <a:lstStyle/>
          <a:p>
            <a:r>
              <a:rPr lang="en-US" altLang="zh-CN" dirty="0"/>
              <a:t>4.</a:t>
            </a:r>
            <a:r>
              <a:rPr lang="zh-CN" altLang="en-US" dirty="0"/>
              <a:t>制订</a:t>
            </a:r>
            <a:r>
              <a:rPr lang="zh-CN" altLang="en-US" b="1" dirty="0">
                <a:solidFill>
                  <a:srgbClr val="FF9300"/>
                </a:solidFill>
              </a:rPr>
              <a:t>计划</a:t>
            </a:r>
            <a:r>
              <a:rPr lang="zh-CN" altLang="en-US" dirty="0"/>
              <a:t>进度</a:t>
            </a:r>
            <a:endParaRPr lang="zh-CN" altLang="zh-CN" dirty="0"/>
          </a:p>
        </p:txBody>
      </p:sp>
      <p:sp>
        <p:nvSpPr>
          <p:cNvPr id="5" name="文本框 4"/>
          <p:cNvSpPr txBox="1"/>
          <p:nvPr/>
        </p:nvSpPr>
        <p:spPr>
          <a:xfrm>
            <a:off x="870269" y="2491579"/>
            <a:ext cx="3377848" cy="369332"/>
          </a:xfrm>
          <a:prstGeom prst="rect">
            <a:avLst/>
          </a:prstGeom>
          <a:noFill/>
        </p:spPr>
        <p:txBody>
          <a:bodyPr wrap="none" rtlCol="0">
            <a:spAutoFit/>
          </a:bodyPr>
          <a:lstStyle/>
          <a:p>
            <a:r>
              <a:rPr lang="en-US" altLang="zh-CN" dirty="0"/>
              <a:t>5.</a:t>
            </a:r>
            <a:r>
              <a:rPr lang="zh-CN" altLang="en-US" dirty="0"/>
              <a:t>测算研发成本，提出</a:t>
            </a:r>
            <a:r>
              <a:rPr lang="zh-CN" altLang="en-US" b="1" dirty="0">
                <a:solidFill>
                  <a:srgbClr val="FF9300"/>
                </a:solidFill>
              </a:rPr>
              <a:t>费用预算</a:t>
            </a:r>
            <a:endParaRPr lang="zh-CN" altLang="zh-CN" b="1" dirty="0">
              <a:solidFill>
                <a:srgbClr val="FF9300"/>
              </a:solidFill>
            </a:endParaRPr>
          </a:p>
        </p:txBody>
      </p:sp>
      <p:sp>
        <p:nvSpPr>
          <p:cNvPr id="6" name="文本框 5"/>
          <p:cNvSpPr txBox="1"/>
          <p:nvPr/>
        </p:nvSpPr>
        <p:spPr>
          <a:xfrm>
            <a:off x="870270" y="2941851"/>
            <a:ext cx="10576186" cy="458459"/>
          </a:xfrm>
          <a:prstGeom prst="rect">
            <a:avLst/>
          </a:prstGeom>
          <a:noFill/>
        </p:spPr>
        <p:txBody>
          <a:bodyPr wrap="square" rtlCol="0">
            <a:spAutoFit/>
          </a:bodyPr>
          <a:lstStyle/>
          <a:p>
            <a:pPr>
              <a:lnSpc>
                <a:spcPct val="150000"/>
              </a:lnSpc>
            </a:pPr>
            <a:r>
              <a:rPr lang="zh-CN" altLang="zh-CN"/>
              <a:t>提出项目费用预算。</a:t>
            </a:r>
          </a:p>
        </p:txBody>
      </p:sp>
      <p:sp>
        <p:nvSpPr>
          <p:cNvPr id="7" name="文本框 6"/>
          <p:cNvSpPr txBox="1"/>
          <p:nvPr/>
        </p:nvSpPr>
        <p:spPr>
          <a:xfrm>
            <a:off x="870269" y="3512971"/>
            <a:ext cx="1762021" cy="369332"/>
          </a:xfrm>
          <a:prstGeom prst="rect">
            <a:avLst/>
          </a:prstGeom>
          <a:noFill/>
        </p:spPr>
        <p:txBody>
          <a:bodyPr wrap="none" rtlCol="0">
            <a:spAutoFit/>
          </a:bodyPr>
          <a:lstStyle/>
          <a:p>
            <a:r>
              <a:rPr lang="en-US" altLang="zh-CN" dirty="0"/>
              <a:t>6.</a:t>
            </a:r>
            <a:r>
              <a:rPr lang="zh-CN" altLang="zh-CN" dirty="0"/>
              <a:t>组成研发团队</a:t>
            </a:r>
          </a:p>
        </p:txBody>
      </p:sp>
      <p:sp>
        <p:nvSpPr>
          <p:cNvPr id="8" name="文本框 7"/>
          <p:cNvSpPr txBox="1"/>
          <p:nvPr/>
        </p:nvSpPr>
        <p:spPr>
          <a:xfrm>
            <a:off x="870269" y="3971430"/>
            <a:ext cx="10529217" cy="369332"/>
          </a:xfrm>
          <a:prstGeom prst="rect">
            <a:avLst/>
          </a:prstGeom>
          <a:noFill/>
        </p:spPr>
        <p:txBody>
          <a:bodyPr wrap="square" rtlCol="0">
            <a:spAutoFit/>
          </a:bodyPr>
          <a:lstStyle/>
          <a:p>
            <a:r>
              <a:rPr lang="zh-CN" altLang="zh-CN" dirty="0"/>
              <a:t>要组建相应的研发团队，一般首先要确定团队</a:t>
            </a:r>
            <a:r>
              <a:rPr lang="zh-CN" altLang="zh-CN" b="1" dirty="0">
                <a:solidFill>
                  <a:srgbClr val="FF9300"/>
                </a:solidFill>
              </a:rPr>
              <a:t>责任人</a:t>
            </a:r>
            <a:r>
              <a:rPr lang="zh-CN" altLang="zh-CN" dirty="0"/>
              <a:t>，然后根据项目对研发人员的需求</a:t>
            </a:r>
            <a:r>
              <a:rPr lang="zh-CN" altLang="zh-CN" b="1" dirty="0">
                <a:solidFill>
                  <a:srgbClr val="FF9300"/>
                </a:solidFill>
              </a:rPr>
              <a:t>组建团队</a:t>
            </a:r>
            <a:r>
              <a:rPr lang="zh-CN" altLang="zh-CN" dirty="0"/>
              <a:t>。 </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5939963" cy="400110"/>
          </a:xfrm>
          <a:prstGeom prst="rect">
            <a:avLst/>
          </a:prstGeom>
        </p:spPr>
        <p:txBody>
          <a:bodyPr wrap="square">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（二）撰写可行性报告</a:t>
            </a:r>
          </a:p>
        </p:txBody>
      </p:sp>
      <p:sp>
        <p:nvSpPr>
          <p:cNvPr id="5" name="TextBox 11"/>
          <p:cNvSpPr txBox="1"/>
          <p:nvPr/>
        </p:nvSpPr>
        <p:spPr>
          <a:xfrm>
            <a:off x="791352" y="1187965"/>
            <a:ext cx="10623155" cy="1337945"/>
          </a:xfrm>
          <a:prstGeom prst="rect">
            <a:avLst/>
          </a:prstGeom>
          <a:noFill/>
        </p:spPr>
        <p:txBody>
          <a:bodyPr wrap="square" rtlCol="0">
            <a:spAutoFit/>
          </a:bodyPr>
          <a:lstStyle/>
          <a:p>
            <a:pPr>
              <a:lnSpc>
                <a:spcPct val="150000"/>
              </a:lnSpc>
              <a:spcBef>
                <a:spcPts val="1200"/>
              </a:spcBef>
            </a:pPr>
            <a:r>
              <a:rPr lang="zh-CN" altLang="en-US" dirty="0">
                <a:latin typeface="微软雅黑" panose="020B0503020204020204" pitchFamily="34" charset="-122"/>
                <a:ea typeface="微软雅黑" panose="020B0503020204020204" pitchFamily="34" charset="-122"/>
              </a:rPr>
              <a:t>立项可行性报告或</a:t>
            </a:r>
            <a:r>
              <a:rPr lang="zh-CN" altLang="en-US" dirty="0">
                <a:latin typeface="微软雅黑" panose="020B0503020204020204" pitchFamily="34" charset="-122"/>
                <a:ea typeface="微软雅黑" panose="020B0503020204020204" pitchFamily="34" charset="-122"/>
                <a:sym typeface="+mn-ea"/>
              </a:rPr>
              <a:t>项目</a:t>
            </a:r>
            <a:r>
              <a:rPr lang="zh-CN" altLang="en-US" dirty="0">
                <a:latin typeface="微软雅黑" panose="020B0503020204020204" pitchFamily="34" charset="-122"/>
                <a:ea typeface="微软雅黑" panose="020B0503020204020204" pitchFamily="34" charset="-122"/>
              </a:rPr>
              <a:t>研发计划书的编制是企业研发项目立项中的</a:t>
            </a:r>
            <a:r>
              <a:rPr lang="zh-CN" altLang="en-US" b="1" dirty="0">
                <a:solidFill>
                  <a:srgbClr val="FF9300"/>
                </a:solidFill>
                <a:latin typeface="微软雅黑" panose="020B0503020204020204" pitchFamily="34" charset="-122"/>
                <a:ea typeface="微软雅黑" panose="020B0503020204020204" pitchFamily="34" charset="-122"/>
              </a:rPr>
              <a:t>核心环节</a:t>
            </a:r>
            <a:r>
              <a:rPr lang="zh-CN" altLang="en-US" dirty="0">
                <a:latin typeface="微软雅黑" panose="020B0503020204020204" pitchFamily="34" charset="-122"/>
                <a:ea typeface="微软雅黑" panose="020B0503020204020204" pitchFamily="34" charset="-122"/>
              </a:rPr>
              <a:t>。一方面，可行性报告是研发管理规范化的基础和政府提供相关</a:t>
            </a:r>
            <a:r>
              <a:rPr lang="zh-CN" altLang="en-US" b="1" dirty="0">
                <a:solidFill>
                  <a:srgbClr val="FF9300"/>
                </a:solidFill>
                <a:latin typeface="微软雅黑" panose="020B0503020204020204" pitchFamily="34" charset="-122"/>
                <a:ea typeface="微软雅黑" panose="020B0503020204020204" pitchFamily="34" charset="-122"/>
              </a:rPr>
              <a:t>政策支持</a:t>
            </a:r>
            <a:r>
              <a:rPr lang="zh-CN" altLang="en-US" dirty="0">
                <a:latin typeface="微软雅黑" panose="020B0503020204020204" pitchFamily="34" charset="-122"/>
                <a:ea typeface="微软雅黑" panose="020B0503020204020204" pitchFamily="34" charset="-122"/>
              </a:rPr>
              <a:t>的</a:t>
            </a:r>
            <a:r>
              <a:rPr lang="zh-CN" altLang="en-US" b="1" dirty="0">
                <a:solidFill>
                  <a:srgbClr val="FF9300"/>
                </a:solidFill>
                <a:latin typeface="微软雅黑" panose="020B0503020204020204" pitchFamily="34" charset="-122"/>
                <a:ea typeface="微软雅黑" panose="020B0503020204020204" pitchFamily="34" charset="-122"/>
              </a:rPr>
              <a:t>依据</a:t>
            </a:r>
            <a:r>
              <a:rPr lang="zh-CN" altLang="en-US" dirty="0">
                <a:latin typeface="微软雅黑" panose="020B0503020204020204" pitchFamily="34" charset="-122"/>
                <a:ea typeface="微软雅黑" panose="020B0503020204020204" pitchFamily="34" charset="-122"/>
              </a:rPr>
              <a:t>；同时，可行性报告的编制过程也是对项目整体的</a:t>
            </a:r>
            <a:r>
              <a:rPr lang="zh-CN" altLang="en-US" b="1" dirty="0">
                <a:solidFill>
                  <a:srgbClr val="FF9300"/>
                </a:solidFill>
                <a:latin typeface="微软雅黑" panose="020B0503020204020204" pitchFamily="34" charset="-122"/>
                <a:ea typeface="微软雅黑" panose="020B0503020204020204" pitchFamily="34" charset="-122"/>
              </a:rPr>
              <a:t>全面思考</a:t>
            </a:r>
            <a:r>
              <a:rPr lang="zh-CN" altLang="en-US" dirty="0">
                <a:latin typeface="微软雅黑" panose="020B0503020204020204" pitchFamily="34" charset="-122"/>
                <a:ea typeface="微软雅黑" panose="020B0503020204020204" pitchFamily="34" charset="-122"/>
              </a:rPr>
              <a:t>和</a:t>
            </a:r>
            <a:r>
              <a:rPr lang="zh-CN" altLang="en-US" b="1" dirty="0">
                <a:solidFill>
                  <a:srgbClr val="FF9300"/>
                </a:solidFill>
                <a:latin typeface="微软雅黑" panose="020B0503020204020204" pitchFamily="34" charset="-122"/>
                <a:ea typeface="微软雅黑" panose="020B0503020204020204" pitchFamily="34" charset="-122"/>
              </a:rPr>
              <a:t>论证过程</a:t>
            </a:r>
            <a:r>
              <a:rPr lang="zh-CN" altLang="en-US" dirty="0">
                <a:latin typeface="微软雅黑" panose="020B0503020204020204" pitchFamily="34" charset="-122"/>
                <a:ea typeface="微软雅黑" panose="020B0503020204020204" pitchFamily="34" charset="-122"/>
              </a:rPr>
              <a:t>。一套完整的企业研发项目可行性报告应包括</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个方面的内容（供参考）：</a:t>
            </a:r>
          </a:p>
        </p:txBody>
      </p:sp>
      <p:pic>
        <p:nvPicPr>
          <p:cNvPr id="7" name="Picture 2" descr="F:\360云盘\02-个人资料\！PPT图片及版面资源\05-PPT精选插图\03-人物\C36C0675438238128DA74BF55A61DDF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101" y="1878649"/>
            <a:ext cx="3103563" cy="4962525"/>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5478334" y="2495916"/>
            <a:ext cx="3637280" cy="2168525"/>
          </a:xfrm>
          <a:prstGeom prst="rect">
            <a:avLst/>
          </a:prstGeom>
          <a:noFill/>
        </p:spPr>
        <p:txBody>
          <a:bodyPr wrap="none" rtlCol="0">
            <a:spAutoFit/>
          </a:bodyPr>
          <a:lstStyle/>
          <a:p>
            <a:pPr>
              <a:lnSpc>
                <a:spcPct val="150000"/>
              </a:lnSpc>
            </a:pPr>
            <a:r>
              <a:rPr lang="zh-CN" altLang="zh-CN" dirty="0"/>
              <a:t>（</a:t>
            </a:r>
            <a:r>
              <a:rPr lang="en-US" altLang="zh-CN" dirty="0"/>
              <a:t>6</a:t>
            </a:r>
            <a:r>
              <a:rPr lang="zh-CN" altLang="zh-CN" dirty="0"/>
              <a:t>）项目进度安排。</a:t>
            </a:r>
          </a:p>
          <a:p>
            <a:pPr>
              <a:lnSpc>
                <a:spcPct val="150000"/>
              </a:lnSpc>
            </a:pPr>
            <a:r>
              <a:rPr lang="zh-CN" altLang="zh-CN" dirty="0"/>
              <a:t>（</a:t>
            </a:r>
            <a:r>
              <a:rPr lang="en-US" altLang="zh-CN" dirty="0"/>
              <a:t>7</a:t>
            </a:r>
            <a:r>
              <a:rPr lang="zh-CN" altLang="zh-CN" dirty="0"/>
              <a:t>）项目经费预算。</a:t>
            </a:r>
          </a:p>
          <a:p>
            <a:pPr>
              <a:lnSpc>
                <a:spcPct val="150000"/>
              </a:lnSpc>
            </a:pPr>
            <a:r>
              <a:rPr lang="zh-CN" altLang="zh-CN" dirty="0"/>
              <a:t>（</a:t>
            </a:r>
            <a:r>
              <a:rPr lang="en-US" altLang="zh-CN" dirty="0"/>
              <a:t>8</a:t>
            </a:r>
            <a:r>
              <a:rPr lang="zh-CN" altLang="zh-CN" dirty="0"/>
              <a:t>）项目组织及人力资源计划。</a:t>
            </a:r>
          </a:p>
          <a:p>
            <a:pPr>
              <a:lnSpc>
                <a:spcPct val="150000"/>
              </a:lnSpc>
            </a:pPr>
            <a:r>
              <a:rPr lang="zh-CN" altLang="zh-CN" dirty="0"/>
              <a:t>（</a:t>
            </a:r>
            <a:r>
              <a:rPr lang="en-US" altLang="zh-CN" dirty="0"/>
              <a:t>9</a:t>
            </a:r>
            <a:r>
              <a:rPr lang="zh-CN" altLang="zh-CN" dirty="0"/>
              <a:t>）风险评估和问题分析。</a:t>
            </a:r>
          </a:p>
          <a:p>
            <a:pPr>
              <a:lnSpc>
                <a:spcPct val="150000"/>
              </a:lnSpc>
            </a:pPr>
            <a:r>
              <a:rPr lang="zh-CN" altLang="zh-CN" dirty="0"/>
              <a:t>（</a:t>
            </a:r>
            <a:r>
              <a:rPr lang="en-US" altLang="zh-CN" dirty="0"/>
              <a:t>10</a:t>
            </a:r>
            <a:r>
              <a:rPr lang="zh-CN" altLang="zh-CN" dirty="0"/>
              <a:t>）项目成果形式和考核指标。</a:t>
            </a:r>
          </a:p>
        </p:txBody>
      </p:sp>
      <p:sp>
        <p:nvSpPr>
          <p:cNvPr id="4" name="矩形 3"/>
          <p:cNvSpPr/>
          <p:nvPr/>
        </p:nvSpPr>
        <p:spPr>
          <a:xfrm>
            <a:off x="2202803" y="2526207"/>
            <a:ext cx="3276166" cy="2168525"/>
          </a:xfrm>
          <a:prstGeom prst="rect">
            <a:avLst/>
          </a:prstGeom>
        </p:spPr>
        <p:txBody>
          <a:bodyPr wrap="square">
            <a:spAutoFit/>
          </a:bodyPr>
          <a:lstStyle/>
          <a:p>
            <a:pPr>
              <a:lnSpc>
                <a:spcPct val="150000"/>
              </a:lnSpc>
            </a:pPr>
            <a:r>
              <a:rPr lang="zh-CN" altLang="zh-CN" dirty="0"/>
              <a:t>（</a:t>
            </a:r>
            <a:r>
              <a:rPr lang="en-US" altLang="zh-CN" dirty="0"/>
              <a:t>1</a:t>
            </a:r>
            <a:r>
              <a:rPr lang="zh-CN" altLang="zh-CN" dirty="0"/>
              <a:t>）立项依据。</a:t>
            </a:r>
          </a:p>
          <a:p>
            <a:pPr>
              <a:lnSpc>
                <a:spcPct val="150000"/>
              </a:lnSpc>
            </a:pPr>
            <a:r>
              <a:rPr lang="zh-CN" altLang="zh-CN" dirty="0">
                <a:sym typeface="+mn-ea"/>
              </a:rPr>
              <a:t>（</a:t>
            </a:r>
            <a:r>
              <a:rPr lang="en-US" altLang="zh-CN" dirty="0">
                <a:sym typeface="+mn-ea"/>
              </a:rPr>
              <a:t>2</a:t>
            </a:r>
            <a:r>
              <a:rPr lang="zh-CN" altLang="zh-CN" dirty="0">
                <a:sym typeface="+mn-ea"/>
              </a:rPr>
              <a:t>）主要研究内容和目标</a:t>
            </a:r>
          </a:p>
          <a:p>
            <a:pPr>
              <a:lnSpc>
                <a:spcPct val="150000"/>
              </a:lnSpc>
            </a:pPr>
            <a:r>
              <a:rPr lang="zh-CN" altLang="zh-CN" dirty="0"/>
              <a:t>（</a:t>
            </a:r>
            <a:r>
              <a:rPr lang="en-US" altLang="zh-CN" dirty="0"/>
              <a:t>3</a:t>
            </a:r>
            <a:r>
              <a:rPr lang="zh-CN" altLang="zh-CN" dirty="0"/>
              <a:t>）技术路线分析。</a:t>
            </a:r>
            <a:endParaRPr lang="en-US" altLang="zh-CN" dirty="0"/>
          </a:p>
          <a:p>
            <a:pPr>
              <a:lnSpc>
                <a:spcPct val="150000"/>
              </a:lnSpc>
            </a:pPr>
            <a:r>
              <a:rPr lang="zh-CN" altLang="zh-CN" dirty="0"/>
              <a:t>（</a:t>
            </a:r>
            <a:r>
              <a:rPr lang="en-US" altLang="zh-CN" dirty="0"/>
              <a:t>4</a:t>
            </a:r>
            <a:r>
              <a:rPr lang="zh-CN" altLang="zh-CN" dirty="0"/>
              <a:t>）技术可行性分析。</a:t>
            </a:r>
          </a:p>
          <a:p>
            <a:pPr>
              <a:lnSpc>
                <a:spcPct val="150000"/>
              </a:lnSpc>
            </a:pPr>
            <a:r>
              <a:rPr lang="zh-CN" altLang="zh-CN" dirty="0"/>
              <a:t>（</a:t>
            </a:r>
            <a:r>
              <a:rPr lang="en-US" altLang="zh-CN" dirty="0"/>
              <a:t>5</a:t>
            </a:r>
            <a:r>
              <a:rPr lang="zh-CN" altLang="zh-CN" dirty="0"/>
              <a:t>）现有研发基础。</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5939963" cy="398780"/>
          </a:xfrm>
          <a:prstGeom prst="rect">
            <a:avLst/>
          </a:prstGeom>
        </p:spPr>
        <p:txBody>
          <a:bodyPr wrap="square">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（三）可行性报告的评审</a:t>
            </a:r>
          </a:p>
        </p:txBody>
      </p:sp>
      <p:pic>
        <p:nvPicPr>
          <p:cNvPr id="9" name="Picture 2" descr="C:\Documents and Settings\t11318\桌面\接力棒.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6810233" y="1420378"/>
            <a:ext cx="4883284" cy="2976926"/>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764848" y="1420378"/>
            <a:ext cx="5914248" cy="2585323"/>
          </a:xfrm>
          <a:prstGeom prst="rect">
            <a:avLst/>
          </a:prstGeom>
          <a:noFill/>
        </p:spPr>
        <p:txBody>
          <a:bodyPr wrap="square" rtlCol="0">
            <a:spAutoFit/>
          </a:bodyPr>
          <a:lstStyle/>
          <a:p>
            <a:pPr>
              <a:lnSpc>
                <a:spcPct val="150000"/>
              </a:lnSpc>
            </a:pPr>
            <a:r>
              <a:rPr lang="zh-CN" altLang="zh-CN" dirty="0"/>
              <a:t>企业可以成立综合评议委员会，由企业领导、战略规划部门、技术、市场、财务、人力资源等</a:t>
            </a:r>
            <a:r>
              <a:rPr lang="zh-CN" altLang="zh-CN" b="1" dirty="0">
                <a:solidFill>
                  <a:srgbClr val="FF9300"/>
                </a:solidFill>
              </a:rPr>
              <a:t>相关部门负责人</a:t>
            </a:r>
            <a:r>
              <a:rPr lang="zh-CN" altLang="zh-CN" dirty="0"/>
              <a:t>、业内资深</a:t>
            </a:r>
            <a:r>
              <a:rPr lang="zh-CN" altLang="zh-CN" b="1" dirty="0">
                <a:solidFill>
                  <a:srgbClr val="FF9300"/>
                </a:solidFill>
              </a:rPr>
              <a:t>专家</a:t>
            </a:r>
            <a:r>
              <a:rPr lang="zh-CN" altLang="zh-CN" dirty="0"/>
              <a:t>等组成，对可行性报告进行</a:t>
            </a:r>
            <a:r>
              <a:rPr lang="zh-CN" altLang="zh-CN" b="1" dirty="0">
                <a:solidFill>
                  <a:srgbClr val="FF9300"/>
                </a:solidFill>
              </a:rPr>
              <a:t>内部评议</a:t>
            </a:r>
            <a:r>
              <a:rPr lang="zh-CN" altLang="zh-CN" dirty="0"/>
              <a:t>。主要包括对项目与公司战略</a:t>
            </a:r>
            <a:r>
              <a:rPr lang="zh-CN" altLang="zh-CN" b="1" dirty="0">
                <a:solidFill>
                  <a:srgbClr val="FF9300"/>
                </a:solidFill>
              </a:rPr>
              <a:t>发展的匹配度</a:t>
            </a:r>
            <a:r>
              <a:rPr lang="zh-CN" altLang="zh-CN" dirty="0"/>
              <a:t>、研究</a:t>
            </a:r>
            <a:r>
              <a:rPr lang="zh-CN" altLang="zh-CN" b="1" dirty="0">
                <a:solidFill>
                  <a:srgbClr val="FF9300"/>
                </a:solidFill>
              </a:rPr>
              <a:t>目标</a:t>
            </a:r>
            <a:r>
              <a:rPr lang="zh-CN" altLang="zh-CN" dirty="0"/>
              <a:t>、产业化</a:t>
            </a:r>
            <a:r>
              <a:rPr lang="zh-CN" altLang="zh-CN" b="1" dirty="0">
                <a:solidFill>
                  <a:srgbClr val="FF9300"/>
                </a:solidFill>
              </a:rPr>
              <a:t>前景</a:t>
            </a:r>
            <a:r>
              <a:rPr lang="zh-CN" altLang="zh-CN" dirty="0"/>
              <a:t>、技术</a:t>
            </a:r>
            <a:r>
              <a:rPr lang="zh-CN" altLang="zh-CN" b="1" dirty="0">
                <a:solidFill>
                  <a:srgbClr val="FF9300"/>
                </a:solidFill>
              </a:rPr>
              <a:t>风险</a:t>
            </a:r>
            <a:r>
              <a:rPr lang="zh-CN" altLang="zh-CN" dirty="0"/>
              <a:t>和市场风险、</a:t>
            </a:r>
            <a:r>
              <a:rPr lang="zh-CN" altLang="zh-CN" b="1" dirty="0">
                <a:solidFill>
                  <a:srgbClr val="FF9300"/>
                </a:solidFill>
              </a:rPr>
              <a:t>预算</a:t>
            </a:r>
            <a:r>
              <a:rPr lang="zh-CN" altLang="zh-CN" dirty="0"/>
              <a:t>的合理性、</a:t>
            </a:r>
            <a:r>
              <a:rPr lang="zh-CN" altLang="zh-CN" b="1" dirty="0">
                <a:solidFill>
                  <a:srgbClr val="FF9300"/>
                </a:solidFill>
              </a:rPr>
              <a:t>人员</a:t>
            </a:r>
            <a:r>
              <a:rPr lang="zh-CN" altLang="zh-CN" dirty="0"/>
              <a:t>团队配置、</a:t>
            </a:r>
            <a:r>
              <a:rPr lang="zh-CN" altLang="zh-CN" b="1" dirty="0">
                <a:solidFill>
                  <a:srgbClr val="FF9300"/>
                </a:solidFill>
              </a:rPr>
              <a:t>进度</a:t>
            </a:r>
            <a:r>
              <a:rPr lang="zh-CN" altLang="zh-CN" dirty="0"/>
              <a:t>安排等方面进行评价。</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5939963" cy="400110"/>
          </a:xfrm>
          <a:prstGeom prst="rect">
            <a:avLst/>
          </a:prstGeom>
        </p:spPr>
        <p:txBody>
          <a:bodyPr wrap="square">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（四）企业领导决策</a:t>
            </a:r>
          </a:p>
        </p:txBody>
      </p:sp>
      <p:sp>
        <p:nvSpPr>
          <p:cNvPr id="6" name="TextBox 3"/>
          <p:cNvSpPr txBox="1">
            <a:spLocks noChangeArrowheads="1"/>
          </p:cNvSpPr>
          <p:nvPr/>
        </p:nvSpPr>
        <p:spPr bwMode="auto">
          <a:xfrm>
            <a:off x="870269" y="1290459"/>
            <a:ext cx="972108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企业领导参考综合评议委员会评审意见，对项目进行</a:t>
            </a:r>
            <a:r>
              <a:rPr lang="zh-CN" altLang="en-US"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最终审定决策</a:t>
            </a:r>
            <a:r>
              <a:rPr lang="zh-CN" altLang="en-US"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。对审定通过的项目，提交董事会或有权部门</a:t>
            </a:r>
            <a:r>
              <a:rPr lang="zh-CN" altLang="en-US"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批准</a:t>
            </a:r>
            <a:r>
              <a:rPr lang="zh-CN" altLang="en-US"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en-US" altLang="zh-CN"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形成立项决议文件。</a:t>
            </a:r>
          </a:p>
        </p:txBody>
      </p:sp>
      <p:pic>
        <p:nvPicPr>
          <p:cNvPr id="7" name="Picture 2" descr="F:\360云盘\02-个人资料\！PPT图片及版面资源\05-PPT精选插图\03-人物\34-1103231J253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2100" y="3538612"/>
            <a:ext cx="3714866" cy="2470386"/>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
        <p:nvSpPr>
          <p:cNvPr id="8" name="矩形 7"/>
          <p:cNvSpPr/>
          <p:nvPr/>
        </p:nvSpPr>
        <p:spPr>
          <a:xfrm>
            <a:off x="870269" y="2651684"/>
            <a:ext cx="5939963" cy="400110"/>
          </a:xfrm>
          <a:prstGeom prst="rect">
            <a:avLst/>
          </a:prstGeom>
        </p:spPr>
        <p:txBody>
          <a:bodyPr wrap="square">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（五）研发项目启动</a:t>
            </a:r>
          </a:p>
        </p:txBody>
      </p:sp>
      <p:sp>
        <p:nvSpPr>
          <p:cNvPr id="4" name="文本框 3"/>
          <p:cNvSpPr txBox="1"/>
          <p:nvPr/>
        </p:nvSpPr>
        <p:spPr>
          <a:xfrm>
            <a:off x="870269" y="3235822"/>
            <a:ext cx="5955476" cy="369332"/>
          </a:xfrm>
          <a:prstGeom prst="rect">
            <a:avLst/>
          </a:prstGeom>
          <a:noFill/>
        </p:spPr>
        <p:txBody>
          <a:bodyPr wrap="none" rtlCol="0">
            <a:spAutoFit/>
          </a:bodyPr>
          <a:lstStyle/>
          <a:p>
            <a:r>
              <a:rPr lang="zh-CN" altLang="zh-CN" dirty="0"/>
              <a:t>企业可采取与课题组签订</a:t>
            </a:r>
            <a:r>
              <a:rPr lang="zh-CN" altLang="zh-CN" b="1" dirty="0">
                <a:solidFill>
                  <a:srgbClr val="FF9300"/>
                </a:solidFill>
              </a:rPr>
              <a:t>任务书</a:t>
            </a:r>
            <a:r>
              <a:rPr lang="zh-CN" altLang="zh-CN" dirty="0"/>
              <a:t>或</a:t>
            </a:r>
            <a:r>
              <a:rPr lang="zh-CN" altLang="zh-CN" b="1" dirty="0">
                <a:solidFill>
                  <a:srgbClr val="FF9300"/>
                </a:solidFill>
              </a:rPr>
              <a:t>合同</a:t>
            </a:r>
            <a:r>
              <a:rPr lang="zh-CN" altLang="zh-CN" dirty="0"/>
              <a:t>的方式启动项目。</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5939963"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3.2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过程管理</a:t>
            </a:r>
          </a:p>
        </p:txBody>
      </p:sp>
      <p:sp>
        <p:nvSpPr>
          <p:cNvPr id="8" name="TextBox 3"/>
          <p:cNvSpPr txBox="1">
            <a:spLocks noChangeArrowheads="1"/>
          </p:cNvSpPr>
          <p:nvPr/>
        </p:nvSpPr>
        <p:spPr bwMode="auto">
          <a:xfrm>
            <a:off x="870270" y="1117655"/>
            <a:ext cx="972108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a:lnSpc>
                <a:spcPct val="150000"/>
              </a:lnSpc>
            </a:pPr>
            <a:r>
              <a:rPr lang="zh-CN" altLang="zh-CN"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为保证研发项目得以有效的管理和监督，研发项目的实施可根据企业实际情况，参考采取以下四项</a:t>
            </a:r>
            <a:r>
              <a:rPr lang="zh-CN" altLang="zh-CN"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管理制度</a:t>
            </a:r>
            <a:r>
              <a:rPr lang="zh-CN" altLang="zh-CN"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p>
          <a:p>
            <a:pPr>
              <a:lnSpc>
                <a:spcPct val="150000"/>
              </a:lnSpc>
            </a:pPr>
            <a:r>
              <a:rPr lang="zh-CN" altLang="zh-CN"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1</a:t>
            </a:r>
            <a:r>
              <a:rPr lang="zh-CN" altLang="zh-CN"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）研发项目</a:t>
            </a:r>
            <a:r>
              <a:rPr lang="zh-CN" altLang="zh-CN"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归口管理</a:t>
            </a:r>
            <a:r>
              <a:rPr lang="zh-CN" altLang="zh-CN"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制度。企业可设置研发项目的归口管理部门，对项目实施</a:t>
            </a:r>
            <a:r>
              <a:rPr lang="zh-CN" altLang="zh-CN"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全程管理</a:t>
            </a:r>
            <a:r>
              <a:rPr lang="zh-CN" altLang="zh-CN"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，包括科研计划的编制、项目招标、合同的签订与管理、科技成果鉴定等工作。</a:t>
            </a:r>
          </a:p>
          <a:p>
            <a:pPr>
              <a:lnSpc>
                <a:spcPct val="150000"/>
              </a:lnSpc>
            </a:pPr>
            <a:r>
              <a:rPr lang="zh-CN" altLang="zh-CN"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2</a:t>
            </a:r>
            <a:r>
              <a:rPr lang="zh-CN" altLang="zh-CN"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）项目</a:t>
            </a:r>
            <a:r>
              <a:rPr lang="zh-CN" altLang="zh-CN"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责任人</a:t>
            </a:r>
            <a:r>
              <a:rPr lang="zh-CN" altLang="zh-CN"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负责制度。为保证项目的顺利进行，可明确项目的管理权责，实行项目责任人负责制。项目责任人在批准的计划任务和预算范围内</a:t>
            </a:r>
            <a:r>
              <a:rPr lang="zh-CN" altLang="zh-CN"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享受充分的自主权</a:t>
            </a:r>
            <a:r>
              <a:rPr lang="zh-CN" altLang="zh-CN"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。由项目责任人牵头组成项目组，项目组成员可以跨部门、跨单位</a:t>
            </a:r>
            <a:r>
              <a:rPr lang="zh-CN" altLang="zh-CN"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择优</a:t>
            </a:r>
            <a:r>
              <a:rPr lang="zh-CN" altLang="zh-CN"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选用。</a:t>
            </a:r>
          </a:p>
        </p:txBody>
      </p:sp>
      <p:pic>
        <p:nvPicPr>
          <p:cNvPr id="9" name="Picture 5" descr="下国际象棋高精度图片素材"/>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7474225" y="3751771"/>
            <a:ext cx="4297019" cy="2523176"/>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5939963"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3.2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过程管理</a:t>
            </a:r>
          </a:p>
        </p:txBody>
      </p:sp>
      <p:sp>
        <p:nvSpPr>
          <p:cNvPr id="8" name="TextBox 3"/>
          <p:cNvSpPr txBox="1">
            <a:spLocks noChangeArrowheads="1"/>
          </p:cNvSpPr>
          <p:nvPr/>
        </p:nvSpPr>
        <p:spPr bwMode="auto">
          <a:xfrm>
            <a:off x="870270" y="1117655"/>
            <a:ext cx="972108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a:lnSpc>
                <a:spcPct val="150000"/>
              </a:lnSpc>
            </a:pPr>
            <a:r>
              <a:rPr lang="zh-CN" altLang="en-US"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）研究开发</a:t>
            </a:r>
            <a:r>
              <a:rPr lang="zh-CN" altLang="en-US"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合同或任务书</a:t>
            </a:r>
            <a:r>
              <a:rPr lang="zh-CN" altLang="en-US"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制度。企业与项目负责人签订研究开发合同或任务书，明确项目负责人的</a:t>
            </a:r>
            <a:r>
              <a:rPr lang="zh-CN" altLang="en-US"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权利义务</a:t>
            </a:r>
            <a:r>
              <a:rPr lang="zh-CN" altLang="en-US"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。项目的知识产权权属及相关的</a:t>
            </a:r>
            <a:r>
              <a:rPr lang="zh-CN" altLang="en-US"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奖酬分配</a:t>
            </a:r>
            <a:r>
              <a:rPr lang="zh-CN" altLang="en-US"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，预算经费结余的</a:t>
            </a:r>
            <a:r>
              <a:rPr lang="zh-CN" altLang="en-US"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奖励</a:t>
            </a:r>
            <a:r>
              <a:rPr lang="zh-CN" altLang="en-US"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和超支的</a:t>
            </a:r>
            <a:r>
              <a:rPr lang="zh-CN" altLang="en-US"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处罚</a:t>
            </a:r>
            <a:r>
              <a:rPr lang="zh-CN" altLang="en-US"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等可以在合同或任务书中明确。</a:t>
            </a:r>
          </a:p>
          <a:p>
            <a:pPr>
              <a:lnSpc>
                <a:spcPct val="150000"/>
              </a:lnSpc>
            </a:pPr>
            <a:r>
              <a:rPr lang="zh-CN" altLang="en-US"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）项目</a:t>
            </a:r>
            <a:r>
              <a:rPr lang="zh-CN" altLang="en-US"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调整制度</a:t>
            </a:r>
            <a:r>
              <a:rPr lang="zh-CN" altLang="en-US"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。在项目的执行中，如果出现技术路线或主要研究内容调整，项目组主要研究人员的变动以及其他可能影响项目顺利完成的重大事项，项目责任人要及时报告，并按规定的程序进行项目变更、暂停、终止等。</a:t>
            </a:r>
          </a:p>
        </p:txBody>
      </p:sp>
      <p:pic>
        <p:nvPicPr>
          <p:cNvPr id="9" name="Picture 5" descr="下国际象棋高精度图片素材"/>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7474225" y="3751771"/>
            <a:ext cx="4297019" cy="2523176"/>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3.2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过程管理</a:t>
            </a:r>
          </a:p>
        </p:txBody>
      </p:sp>
      <p:sp>
        <p:nvSpPr>
          <p:cNvPr id="5" name="TextBox 6"/>
          <p:cNvSpPr txBox="1"/>
          <p:nvPr/>
        </p:nvSpPr>
        <p:spPr>
          <a:xfrm>
            <a:off x="870270" y="944982"/>
            <a:ext cx="10623155" cy="3672800"/>
          </a:xfrm>
          <a:prstGeom prst="rect">
            <a:avLst/>
          </a:prstGeom>
          <a:noFill/>
        </p:spPr>
        <p:txBody>
          <a:bodyPr wrap="square" rtlCol="0">
            <a:spAutoFit/>
          </a:bodyPr>
          <a:lstStyle/>
          <a:p>
            <a:pPr>
              <a:lnSpc>
                <a:spcPct val="150000"/>
              </a:lnSpc>
              <a:spcBef>
                <a:spcPts val="500"/>
              </a:spcBef>
            </a:pPr>
            <a:r>
              <a:rPr lang="zh-CN" altLang="en-US" b="1" dirty="0">
                <a:latin typeface="微软雅黑" panose="020B0503020204020204" pitchFamily="34" charset="-122"/>
                <a:ea typeface="微软雅黑" panose="020B0503020204020204" pitchFamily="34" charset="-122"/>
              </a:rPr>
              <a:t>研发项目的特殊情况处理</a:t>
            </a:r>
          </a:p>
          <a:p>
            <a:pPr>
              <a:lnSpc>
                <a:spcPct val="150000"/>
              </a:lnSpc>
              <a:spcBef>
                <a:spcPts val="500"/>
              </a:spcBef>
            </a:pPr>
            <a:r>
              <a:rPr lang="zh-CN" altLang="en-US" dirty="0">
                <a:latin typeface="微软雅黑" panose="020B0503020204020204" pitchFamily="34" charset="-122"/>
                <a:ea typeface="微软雅黑" panose="020B0503020204020204" pitchFamily="34" charset="-122"/>
              </a:rPr>
              <a:t>在整个研发过程中，企业可定期将研发活动的进展与项目计划任务书做相应对比，判断当前的研发进展是否达到原先预期所要达到的目标。如果发生</a:t>
            </a:r>
            <a:r>
              <a:rPr lang="zh-CN" altLang="en-US" b="1" dirty="0">
                <a:solidFill>
                  <a:srgbClr val="FF9300"/>
                </a:solidFill>
                <a:latin typeface="微软雅黑" panose="020B0503020204020204" pitchFamily="34" charset="-122"/>
                <a:ea typeface="微软雅黑" panose="020B0503020204020204" pitchFamily="34" charset="-122"/>
              </a:rPr>
              <a:t>改变</a:t>
            </a:r>
            <a:r>
              <a:rPr lang="zh-CN" altLang="en-US" dirty="0">
                <a:latin typeface="微软雅黑" panose="020B0503020204020204" pitchFamily="34" charset="-122"/>
                <a:ea typeface="微软雅黑" panose="020B0503020204020204" pitchFamily="34" charset="-122"/>
              </a:rPr>
              <a:t>，一般有三种情形：</a:t>
            </a:r>
            <a:endParaRPr lang="en-US" altLang="zh-CN" dirty="0">
              <a:latin typeface="微软雅黑" panose="020B0503020204020204" pitchFamily="34" charset="-122"/>
              <a:ea typeface="微软雅黑" panose="020B0503020204020204" pitchFamily="34" charset="-122"/>
            </a:endParaRPr>
          </a:p>
          <a:p>
            <a:pPr>
              <a:lnSpc>
                <a:spcPct val="150000"/>
              </a:lnSpc>
              <a:spcBef>
                <a:spcPts val="500"/>
              </a:spcBef>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a:t>
            </a:r>
            <a:r>
              <a:rPr lang="zh-CN" altLang="en-US" b="1" dirty="0">
                <a:solidFill>
                  <a:srgbClr val="FF9300"/>
                </a:solidFill>
                <a:latin typeface="微软雅黑" panose="020B0503020204020204" pitchFamily="34" charset="-122"/>
                <a:ea typeface="微软雅黑" panose="020B0503020204020204" pitchFamily="34" charset="-122"/>
              </a:rPr>
              <a:t>变更</a:t>
            </a:r>
            <a:r>
              <a:rPr lang="zh-CN" altLang="en-US" dirty="0">
                <a:latin typeface="微软雅黑" panose="020B0503020204020204" pitchFamily="34" charset="-122"/>
                <a:ea typeface="微软雅黑" panose="020B0503020204020204" pitchFamily="34" charset="-122"/>
              </a:rPr>
              <a:t>，如要扩大原方案，调整人员、调整研究内容等，或者收缩计划；</a:t>
            </a:r>
            <a:endParaRPr lang="en-US" altLang="zh-CN" dirty="0">
              <a:latin typeface="微软雅黑" panose="020B0503020204020204" pitchFamily="34" charset="-122"/>
              <a:ea typeface="微软雅黑" panose="020B0503020204020204" pitchFamily="34" charset="-122"/>
            </a:endParaRPr>
          </a:p>
          <a:p>
            <a:pPr>
              <a:lnSpc>
                <a:spcPct val="150000"/>
              </a:lnSpc>
              <a:spcBef>
                <a:spcPts val="500"/>
              </a:spcBef>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a:t>
            </a:r>
            <a:r>
              <a:rPr lang="zh-CN" altLang="en-US" b="1" dirty="0">
                <a:solidFill>
                  <a:srgbClr val="FF9300"/>
                </a:solidFill>
                <a:latin typeface="微软雅黑" panose="020B0503020204020204" pitchFamily="34" charset="-122"/>
                <a:ea typeface="微软雅黑" panose="020B0503020204020204" pitchFamily="34" charset="-122"/>
              </a:rPr>
              <a:t>中止</a:t>
            </a:r>
            <a:r>
              <a:rPr lang="zh-CN" altLang="en-US" dirty="0">
                <a:latin typeface="微软雅黑" panose="020B0503020204020204" pitchFamily="34" charset="-122"/>
                <a:ea typeface="微软雅黑" panose="020B0503020204020204" pitchFamily="34" charset="-122"/>
              </a:rPr>
              <a:t>，如很多不确定因素还不明朗，或人员变动，</a:t>
            </a:r>
            <a:r>
              <a:rPr lang="zh-CN" altLang="en-US" b="1" dirty="0">
                <a:solidFill>
                  <a:srgbClr val="FF9300"/>
                </a:solidFill>
                <a:latin typeface="微软雅黑" panose="020B0503020204020204" pitchFamily="34" charset="-122"/>
                <a:ea typeface="微软雅黑" panose="020B0503020204020204" pitchFamily="34" charset="-122"/>
              </a:rPr>
              <a:t>暂时停下</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a:lnSpc>
                <a:spcPct val="150000"/>
              </a:lnSpc>
              <a:spcBef>
                <a:spcPts val="500"/>
              </a:spcBef>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a:t>
            </a:r>
            <a:r>
              <a:rPr lang="zh-CN" altLang="en-US" b="1" dirty="0">
                <a:solidFill>
                  <a:srgbClr val="FF9300"/>
                </a:solidFill>
                <a:latin typeface="微软雅黑" panose="020B0503020204020204" pitchFamily="34" charset="-122"/>
                <a:ea typeface="微软雅黑" panose="020B0503020204020204" pitchFamily="34" charset="-122"/>
              </a:rPr>
              <a:t>终止</a:t>
            </a:r>
            <a:r>
              <a:rPr lang="zh-CN" altLang="en-US" dirty="0">
                <a:latin typeface="微软雅黑" panose="020B0503020204020204" pitchFamily="34" charset="-122"/>
                <a:ea typeface="微软雅黑" panose="020B0503020204020204" pitchFamily="34" charset="-122"/>
              </a:rPr>
              <a:t>，研发项目进行到</a:t>
            </a:r>
            <a:r>
              <a:rPr lang="zh-CN" altLang="en-US" b="1" dirty="0">
                <a:solidFill>
                  <a:srgbClr val="FF9300"/>
                </a:solidFill>
                <a:latin typeface="微软雅黑" panose="020B0503020204020204" pitchFamily="34" charset="-122"/>
                <a:ea typeface="微软雅黑" panose="020B0503020204020204" pitchFamily="34" charset="-122"/>
              </a:rPr>
              <a:t>一定阶段</a:t>
            </a:r>
            <a:r>
              <a:rPr lang="zh-CN" altLang="en-US" dirty="0">
                <a:latin typeface="微软雅黑" panose="020B0503020204020204" pitchFamily="34" charset="-122"/>
                <a:ea typeface="微软雅黑" panose="020B0503020204020204" pitchFamily="34" charset="-122"/>
              </a:rPr>
              <a:t>以及</a:t>
            </a:r>
            <a:r>
              <a:rPr lang="zh-CN" altLang="en-US" b="1" dirty="0">
                <a:solidFill>
                  <a:srgbClr val="FF9300"/>
                </a:solidFill>
                <a:latin typeface="微软雅黑" panose="020B0503020204020204" pitchFamily="34" charset="-122"/>
                <a:ea typeface="微软雅黑" panose="020B0503020204020204" pitchFamily="34" charset="-122"/>
              </a:rPr>
              <a:t>确认失败</a:t>
            </a:r>
            <a:r>
              <a:rPr lang="zh-CN" altLang="en-US" dirty="0">
                <a:latin typeface="微软雅黑" panose="020B0503020204020204" pitchFamily="34" charset="-122"/>
                <a:ea typeface="微软雅黑" panose="020B0503020204020204" pitchFamily="34" charset="-122"/>
              </a:rPr>
              <a:t>或者有足够理由可以判断该研发项目</a:t>
            </a:r>
            <a:r>
              <a:rPr lang="zh-CN" altLang="en-US" b="1" dirty="0">
                <a:solidFill>
                  <a:srgbClr val="FF9300"/>
                </a:solidFill>
                <a:latin typeface="微软雅黑" panose="020B0503020204020204" pitchFamily="34" charset="-122"/>
                <a:ea typeface="微软雅黑" panose="020B0503020204020204" pitchFamily="34" charset="-122"/>
              </a:rPr>
              <a:t>无法继续进行</a:t>
            </a:r>
            <a:r>
              <a:rPr lang="zh-CN" altLang="en-US" dirty="0">
                <a:solidFill>
                  <a:srgbClr val="545454"/>
                </a:solidFill>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或者已经证明该研发项目即使在将来得以完成也</a:t>
            </a:r>
            <a:r>
              <a:rPr lang="zh-CN" altLang="en-US" b="1" dirty="0">
                <a:solidFill>
                  <a:srgbClr val="FF9300"/>
                </a:solidFill>
                <a:latin typeface="微软雅黑" panose="020B0503020204020204" pitchFamily="34" charset="-122"/>
                <a:ea typeface="微软雅黑" panose="020B0503020204020204" pitchFamily="34" charset="-122"/>
              </a:rPr>
              <a:t>严重缺乏市场价值</a:t>
            </a:r>
            <a:r>
              <a:rPr lang="zh-CN" altLang="en-US" dirty="0">
                <a:latin typeface="微软雅黑" panose="020B0503020204020204" pitchFamily="34" charset="-122"/>
                <a:ea typeface="微软雅黑" panose="020B0503020204020204" pitchFamily="34" charset="-122"/>
              </a:rPr>
              <a:t>等，此时，一般情况下作出终止研发的决定。</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3.3</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 研发项目的总结</a:t>
            </a:r>
          </a:p>
        </p:txBody>
      </p:sp>
      <p:sp>
        <p:nvSpPr>
          <p:cNvPr id="5" name="TextBox 6"/>
          <p:cNvSpPr txBox="1"/>
          <p:nvPr/>
        </p:nvSpPr>
        <p:spPr>
          <a:xfrm>
            <a:off x="870270" y="944982"/>
            <a:ext cx="10623155" cy="2232660"/>
          </a:xfrm>
          <a:prstGeom prst="rect">
            <a:avLst/>
          </a:prstGeom>
          <a:noFill/>
        </p:spPr>
        <p:txBody>
          <a:bodyPr wrap="square" rtlCol="0">
            <a:spAutoFit/>
          </a:bodyPr>
          <a:lstStyle/>
          <a:p>
            <a:pPr>
              <a:lnSpc>
                <a:spcPct val="150000"/>
              </a:lnSpc>
              <a:spcBef>
                <a:spcPts val="500"/>
              </a:spcBef>
            </a:pPr>
            <a:r>
              <a:rPr lang="zh-CN" altLang="en-US" dirty="0">
                <a:latin typeface="微软雅黑" panose="020B0503020204020204" pitchFamily="34" charset="-122"/>
                <a:ea typeface="微软雅黑" panose="020B0503020204020204" pitchFamily="34" charset="-122"/>
              </a:rPr>
              <a:t>（一）</a:t>
            </a:r>
            <a:r>
              <a:rPr lang="zh-CN" altLang="zh-CN" b="1" dirty="0"/>
              <a:t>阶段性工作小结。</a:t>
            </a:r>
            <a:r>
              <a:rPr lang="zh-CN" altLang="zh-CN" dirty="0"/>
              <a:t> </a:t>
            </a:r>
            <a:endParaRPr lang="en-US" altLang="zh-CN" dirty="0"/>
          </a:p>
          <a:p>
            <a:pPr>
              <a:lnSpc>
                <a:spcPct val="150000"/>
              </a:lnSpc>
              <a:spcBef>
                <a:spcPts val="500"/>
              </a:spcBef>
            </a:pPr>
            <a:r>
              <a:rPr lang="zh-CN" altLang="zh-CN" dirty="0"/>
              <a:t>每季度由项目负责人对比项目立项计划书后向企业领导汇报项目</a:t>
            </a:r>
            <a:r>
              <a:rPr lang="zh-CN" altLang="zh-CN" b="1" dirty="0">
                <a:solidFill>
                  <a:srgbClr val="FF9300"/>
                </a:solidFill>
              </a:rPr>
              <a:t>研发的进展</a:t>
            </a:r>
            <a:r>
              <a:rPr lang="zh-CN" altLang="zh-CN" dirty="0"/>
              <a:t>情况，季度小结应包括项目进度、费用及质量控制情况，研发的进度、阶段成果等方面。</a:t>
            </a:r>
            <a:r>
              <a:rPr lang="zh-CN" altLang="en-US" b="1" dirty="0">
                <a:solidFill>
                  <a:srgbClr val="FF9300"/>
                </a:solidFill>
              </a:rPr>
              <a:t>科研</a:t>
            </a:r>
            <a:r>
              <a:rPr lang="zh-CN" altLang="zh-CN" b="1" dirty="0">
                <a:solidFill>
                  <a:srgbClr val="FF9300"/>
                </a:solidFill>
              </a:rPr>
              <a:t>管理部门</a:t>
            </a:r>
            <a:r>
              <a:rPr lang="zh-CN" altLang="zh-CN" dirty="0"/>
              <a:t>对照研发合同检查上述内容的进展情况，</a:t>
            </a:r>
            <a:r>
              <a:rPr lang="zh-CN" altLang="zh-CN" b="1" dirty="0">
                <a:solidFill>
                  <a:srgbClr val="FF9300"/>
                </a:solidFill>
              </a:rPr>
              <a:t>与研发计划进行对比分析</a:t>
            </a:r>
            <a:r>
              <a:rPr lang="zh-CN" altLang="zh-CN" dirty="0"/>
              <a:t>，并向公司领导层汇报。如项目进展、研发内容、经费预算、人员等方面产生问题的，可进行相应的</a:t>
            </a:r>
            <a:r>
              <a:rPr lang="zh-CN" altLang="zh-CN" b="1" dirty="0">
                <a:solidFill>
                  <a:srgbClr val="FF9300"/>
                </a:solidFill>
              </a:rPr>
              <a:t>调整</a:t>
            </a:r>
            <a:r>
              <a:rPr lang="zh-CN" altLang="zh-CN" dirty="0"/>
              <a:t>，有必要的可变更、暂停、终止项目。 </a:t>
            </a:r>
            <a:endParaRPr lang="zh-CN" altLang="en-US" dirty="0">
              <a:latin typeface="微软雅黑" panose="020B0503020204020204" pitchFamily="34" charset="-122"/>
              <a:ea typeface="微软雅黑" panose="020B0503020204020204" pitchFamily="34" charset="-122"/>
            </a:endParaRPr>
          </a:p>
        </p:txBody>
      </p:sp>
      <p:sp>
        <p:nvSpPr>
          <p:cNvPr id="4" name="TextBox 6"/>
          <p:cNvSpPr txBox="1"/>
          <p:nvPr/>
        </p:nvSpPr>
        <p:spPr>
          <a:xfrm>
            <a:off x="870269" y="3376756"/>
            <a:ext cx="10623155" cy="1338828"/>
          </a:xfrm>
          <a:prstGeom prst="rect">
            <a:avLst/>
          </a:prstGeom>
          <a:noFill/>
        </p:spPr>
        <p:txBody>
          <a:bodyPr wrap="square" rtlCol="0">
            <a:spAutoFit/>
          </a:bodyPr>
          <a:lstStyle/>
          <a:p>
            <a:pPr>
              <a:lnSpc>
                <a:spcPct val="150000"/>
              </a:lnSpc>
              <a:spcBef>
                <a:spcPts val="500"/>
              </a:spcBef>
            </a:pPr>
            <a:r>
              <a:rPr lang="zh-CN" altLang="en-US" dirty="0">
                <a:latin typeface="微软雅黑" panose="020B0503020204020204" pitchFamily="34" charset="-122"/>
                <a:ea typeface="微软雅黑" panose="020B0503020204020204" pitchFamily="34" charset="-122"/>
              </a:rPr>
              <a:t>（二）</a:t>
            </a:r>
            <a:r>
              <a:rPr lang="zh-CN" altLang="zh-CN" b="1" dirty="0"/>
              <a:t>年度工作总结。</a:t>
            </a:r>
            <a:r>
              <a:rPr lang="zh-CN" altLang="zh-CN" dirty="0"/>
              <a:t> </a:t>
            </a:r>
            <a:endParaRPr lang="en-US" altLang="zh-CN" dirty="0"/>
          </a:p>
          <a:p>
            <a:pPr>
              <a:lnSpc>
                <a:spcPct val="150000"/>
              </a:lnSpc>
            </a:pPr>
            <a:r>
              <a:rPr lang="zh-CN" altLang="zh-CN" dirty="0"/>
              <a:t>在季度小结的基础上，对</a:t>
            </a:r>
            <a:r>
              <a:rPr lang="zh-CN" altLang="zh-CN" b="1" dirty="0">
                <a:solidFill>
                  <a:srgbClr val="FF9300"/>
                </a:solidFill>
              </a:rPr>
              <a:t>年度</a:t>
            </a:r>
            <a:r>
              <a:rPr lang="zh-CN" altLang="zh-CN" dirty="0"/>
              <a:t>产品开发工作的整体情况进行总结，</a:t>
            </a:r>
            <a:r>
              <a:rPr lang="zh-CN" altLang="zh-CN" b="1" dirty="0">
                <a:solidFill>
                  <a:srgbClr val="FF9300"/>
                </a:solidFill>
              </a:rPr>
              <a:t>对比</a:t>
            </a:r>
            <a:r>
              <a:rPr lang="zh-CN" altLang="zh-CN" dirty="0"/>
              <a:t>计划任务书中的</a:t>
            </a:r>
            <a:r>
              <a:rPr lang="zh-CN" altLang="zh-CN" b="1" dirty="0">
                <a:solidFill>
                  <a:srgbClr val="FF9300"/>
                </a:solidFill>
              </a:rPr>
              <a:t>年度工作目标</a:t>
            </a:r>
            <a:r>
              <a:rPr lang="zh-CN" altLang="zh-CN" dirty="0"/>
              <a:t>，</a:t>
            </a:r>
            <a:r>
              <a:rPr lang="zh-CN" altLang="zh-CN" b="1" dirty="0">
                <a:solidFill>
                  <a:srgbClr val="FF9300"/>
                </a:solidFill>
              </a:rPr>
              <a:t>调整</a:t>
            </a:r>
            <a:r>
              <a:rPr lang="zh-CN" altLang="zh-CN" dirty="0"/>
              <a:t>研发计划进度等。</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1"/>
          <p:cNvSpPr/>
          <p:nvPr/>
        </p:nvSpPr>
        <p:spPr>
          <a:xfrm>
            <a:off x="6506691" y="1619164"/>
            <a:ext cx="4176464" cy="648072"/>
          </a:xfrm>
          <a:prstGeom prst="round2DiagRect">
            <a:avLst>
              <a:gd name="adj1" fmla="val 20943"/>
              <a:gd name="adj2" fmla="val 0"/>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6"/>
          <p:cNvSpPr txBox="1"/>
          <p:nvPr/>
        </p:nvSpPr>
        <p:spPr>
          <a:xfrm>
            <a:off x="7356261" y="1758534"/>
            <a:ext cx="3832304" cy="369332"/>
          </a:xfrm>
          <a:prstGeom prst="rect">
            <a:avLst/>
          </a:prstGeom>
          <a:noFill/>
        </p:spPr>
        <p:txBody>
          <a:bodyPr vert="horz" wrap="square" lIns="0" tIns="0" rIns="0" bIns="0" rtlCol="0" anchor="ctr">
            <a:spAutoFit/>
          </a:bodyPr>
          <a:lstStyle/>
          <a:p>
            <a:pPr algn="l"/>
            <a:r>
              <a:rPr lang="en-US" altLang="zh-CN" sz="2400" dirty="0">
                <a:solidFill>
                  <a:schemeClr val="bg1"/>
                </a:solidFill>
                <a:latin typeface="Impact" panose="020B0806030902050204" pitchFamily="34" charset="0"/>
                <a:ea typeface="微软雅黑" panose="020B0503020204020204" pitchFamily="34" charset="-122"/>
              </a:rPr>
              <a:t>01    </a:t>
            </a:r>
            <a:r>
              <a:rPr lang="zh-CN" altLang="en-US" sz="2400" dirty="0">
                <a:solidFill>
                  <a:schemeClr val="bg1"/>
                </a:solidFill>
                <a:latin typeface="微软雅黑" panose="020B0503020204020204" pitchFamily="34" charset="-122"/>
                <a:ea typeface="微软雅黑" panose="020B0503020204020204" pitchFamily="34" charset="-122"/>
              </a:rPr>
              <a:t>讲课目的</a:t>
            </a:r>
          </a:p>
        </p:txBody>
      </p:sp>
      <p:sp>
        <p:nvSpPr>
          <p:cNvPr id="5" name="文本框 4"/>
          <p:cNvSpPr txBox="1"/>
          <p:nvPr/>
        </p:nvSpPr>
        <p:spPr>
          <a:xfrm>
            <a:off x="7268845" y="5036185"/>
            <a:ext cx="4275455" cy="460375"/>
          </a:xfrm>
          <a:prstGeom prst="rect">
            <a:avLst/>
          </a:prstGeom>
          <a:noFill/>
        </p:spPr>
        <p:txBody>
          <a:bodyPr wrap="square" rtlCol="0">
            <a:spAutoFit/>
          </a:bodyPr>
          <a:lstStyle/>
          <a:p>
            <a:r>
              <a:rPr lang="en-US" altLang="zh-CN" sz="2400">
                <a:solidFill>
                  <a:schemeClr val="tx1">
                    <a:lumMod val="65000"/>
                    <a:lumOff val="35000"/>
                  </a:schemeClr>
                </a:solidFill>
                <a:latin typeface="Impact" panose="020B0806030902050204" pitchFamily="34" charset="0"/>
                <a:cs typeface="Impact" panose="020B0806030902050204" pitchFamily="34" charset="0"/>
              </a:rPr>
              <a:t>06   </a:t>
            </a:r>
            <a:r>
              <a:rPr lang="zh-CN" altLang="en-US" sz="2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企业研发财政补助政策</a:t>
            </a:r>
            <a:r>
              <a:rPr lang="en-US" altLang="zh-CN" sz="2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p>
        </p:txBody>
      </p:sp>
      <p:pic>
        <p:nvPicPr>
          <p:cNvPr id="4" name="图片 3" descr="企业研发加计扣除财政补助政策及系统操作指引解读1-2021.03.28(1)1"/>
          <p:cNvPicPr>
            <a:picLocks noChangeAspect="1"/>
          </p:cNvPicPr>
          <p:nvPr/>
        </p:nvPicPr>
        <p:blipFill>
          <a:blip r:embed="rId2"/>
          <a:stretch>
            <a:fillRect/>
          </a:stretch>
        </p:blipFill>
        <p:spPr>
          <a:xfrm>
            <a:off x="0" y="0"/>
            <a:ext cx="12192000" cy="6858000"/>
          </a:xfrm>
          <a:prstGeom prst="rect">
            <a:avLst/>
          </a:prstGeom>
        </p:spPr>
      </p:pic>
      <p:sp>
        <p:nvSpPr>
          <p:cNvPr id="6" name="文本框 5"/>
          <p:cNvSpPr txBox="1"/>
          <p:nvPr/>
        </p:nvSpPr>
        <p:spPr>
          <a:xfrm>
            <a:off x="6650990" y="1456055"/>
            <a:ext cx="4848860" cy="5446395"/>
          </a:xfrm>
          <a:prstGeom prst="rect">
            <a:avLst/>
          </a:prstGeom>
          <a:noFill/>
        </p:spPr>
        <p:txBody>
          <a:bodyPr wrap="square" rtlCol="0">
            <a:spAutoFit/>
          </a:bodyPr>
          <a:lstStyle/>
          <a:p>
            <a:pPr>
              <a:lnSpc>
                <a:spcPct val="200000"/>
              </a:lnSpc>
              <a:spcBef>
                <a:spcPts val="0"/>
              </a:spcBef>
              <a:spcAft>
                <a:spcPts val="0"/>
              </a:spcAft>
            </a:pPr>
            <a:r>
              <a:rPr lang="en-US" altLang="zh-CN" sz="2400">
                <a:solidFill>
                  <a:schemeClr val="bg2">
                    <a:lumMod val="50000"/>
                  </a:schemeClr>
                </a:solidFill>
                <a:latin typeface="Impact" panose="020B0806030902050204" pitchFamily="34" charset="0"/>
                <a:cs typeface="Impact" panose="020B0806030902050204" pitchFamily="34" charset="0"/>
              </a:rPr>
              <a:t>01    </a:t>
            </a:r>
            <a:r>
              <a:rPr lang="zh-CN" altLang="en-US" sz="2400">
                <a:solidFill>
                  <a:schemeClr val="bg2">
                    <a:lumMod val="50000"/>
                  </a:schemeClr>
                </a:solidFill>
                <a:latin typeface="Impact" panose="020B0806030902050204" pitchFamily="34" charset="0"/>
                <a:cs typeface="Impact" panose="020B0806030902050204" pitchFamily="34" charset="0"/>
              </a:rPr>
              <a:t>讲课的目的</a:t>
            </a:r>
          </a:p>
          <a:p>
            <a:pPr>
              <a:lnSpc>
                <a:spcPct val="200000"/>
              </a:lnSpc>
              <a:spcBef>
                <a:spcPts val="0"/>
              </a:spcBef>
              <a:spcAft>
                <a:spcPts val="0"/>
              </a:spcAft>
            </a:pPr>
            <a:r>
              <a:rPr lang="en-US" altLang="zh-CN" sz="2400">
                <a:solidFill>
                  <a:schemeClr val="bg2">
                    <a:lumMod val="50000"/>
                  </a:schemeClr>
                </a:solidFill>
                <a:latin typeface="Impact" panose="020B0806030902050204" pitchFamily="34" charset="0"/>
                <a:cs typeface="Impact" panose="020B0806030902050204" pitchFamily="34" charset="0"/>
              </a:rPr>
              <a:t>02    </a:t>
            </a:r>
            <a:r>
              <a:rPr lang="zh-CN" altLang="en-US" sz="2400">
                <a:solidFill>
                  <a:schemeClr val="bg2">
                    <a:lumMod val="50000"/>
                  </a:schemeClr>
                </a:solidFill>
                <a:latin typeface="Impact" panose="020B0806030902050204" pitchFamily="34" charset="0"/>
                <a:cs typeface="Impact" panose="020B0806030902050204" pitchFamily="34" charset="0"/>
              </a:rPr>
              <a:t>研发活动的概念和特征</a:t>
            </a:r>
          </a:p>
          <a:p>
            <a:pPr>
              <a:lnSpc>
                <a:spcPct val="200000"/>
              </a:lnSpc>
              <a:spcBef>
                <a:spcPts val="0"/>
              </a:spcBef>
              <a:spcAft>
                <a:spcPts val="0"/>
              </a:spcAft>
            </a:pPr>
            <a:r>
              <a:rPr lang="en-US" altLang="zh-CN" sz="2400">
                <a:solidFill>
                  <a:schemeClr val="bg2">
                    <a:lumMod val="50000"/>
                  </a:schemeClr>
                </a:solidFill>
                <a:latin typeface="Impact" panose="020B0806030902050204" pitchFamily="34" charset="0"/>
                <a:cs typeface="Impact" panose="020B0806030902050204" pitchFamily="34" charset="0"/>
              </a:rPr>
              <a:t>03    </a:t>
            </a:r>
            <a:r>
              <a:rPr lang="zh-CN" altLang="en-US" sz="2400">
                <a:solidFill>
                  <a:schemeClr val="bg2">
                    <a:lumMod val="50000"/>
                  </a:schemeClr>
                </a:solidFill>
                <a:latin typeface="Impact" panose="020B0806030902050204" pitchFamily="34" charset="0"/>
                <a:cs typeface="Impact" panose="020B0806030902050204" pitchFamily="34" charset="0"/>
              </a:rPr>
              <a:t>研发项目管理</a:t>
            </a:r>
          </a:p>
          <a:p>
            <a:pPr>
              <a:lnSpc>
                <a:spcPct val="200000"/>
              </a:lnSpc>
              <a:spcBef>
                <a:spcPts val="0"/>
              </a:spcBef>
              <a:spcAft>
                <a:spcPts val="0"/>
              </a:spcAft>
            </a:pPr>
            <a:r>
              <a:rPr lang="en-US" altLang="zh-CN" sz="2400">
                <a:solidFill>
                  <a:schemeClr val="bg2">
                    <a:lumMod val="50000"/>
                  </a:schemeClr>
                </a:solidFill>
                <a:latin typeface="Impact" panose="020B0806030902050204" pitchFamily="34" charset="0"/>
                <a:cs typeface="Impact" panose="020B0806030902050204" pitchFamily="34" charset="0"/>
              </a:rPr>
              <a:t>04    </a:t>
            </a:r>
            <a:r>
              <a:rPr lang="zh-CN" altLang="en-US" sz="2400">
                <a:solidFill>
                  <a:schemeClr val="bg2">
                    <a:lumMod val="50000"/>
                  </a:schemeClr>
                </a:solidFill>
                <a:latin typeface="Impact" panose="020B0806030902050204" pitchFamily="34" charset="0"/>
                <a:cs typeface="Impact" panose="020B0806030902050204" pitchFamily="34" charset="0"/>
              </a:rPr>
              <a:t>不适应加计扣除的行业和活动</a:t>
            </a:r>
          </a:p>
          <a:p>
            <a:pPr>
              <a:lnSpc>
                <a:spcPct val="200000"/>
              </a:lnSpc>
              <a:spcBef>
                <a:spcPts val="0"/>
              </a:spcBef>
              <a:spcAft>
                <a:spcPts val="0"/>
              </a:spcAft>
            </a:pPr>
            <a:r>
              <a:rPr lang="en-US" altLang="zh-CN" sz="2400">
                <a:solidFill>
                  <a:schemeClr val="bg2">
                    <a:lumMod val="50000"/>
                  </a:schemeClr>
                </a:solidFill>
                <a:latin typeface="Impact" panose="020B0806030902050204" pitchFamily="34" charset="0"/>
                <a:cs typeface="Impact" panose="020B0806030902050204" pitchFamily="34" charset="0"/>
              </a:rPr>
              <a:t>05    </a:t>
            </a:r>
            <a:r>
              <a:rPr lang="zh-CN" altLang="en-US" sz="2400">
                <a:solidFill>
                  <a:schemeClr val="bg2">
                    <a:lumMod val="50000"/>
                  </a:schemeClr>
                </a:solidFill>
                <a:latin typeface="Impact" panose="020B0806030902050204" pitchFamily="34" charset="0"/>
                <a:cs typeface="Impact" panose="020B0806030902050204" pitchFamily="34" charset="0"/>
              </a:rPr>
              <a:t>企业研发财政补助政策</a:t>
            </a:r>
          </a:p>
          <a:p>
            <a:pPr>
              <a:lnSpc>
                <a:spcPct val="200000"/>
              </a:lnSpc>
            </a:pPr>
            <a:endParaRPr lang="zh-CN" altLang="en-US" b="1">
              <a:solidFill>
                <a:schemeClr val="bg2">
                  <a:lumMod val="50000"/>
                </a:schemeClr>
              </a:solidFill>
            </a:endParaRPr>
          </a:p>
          <a:p>
            <a:endParaRPr lang="zh-CN" altLang="en-US" b="1">
              <a:solidFill>
                <a:schemeClr val="bg2">
                  <a:lumMod val="50000"/>
                </a:schemeClr>
              </a:solidFill>
            </a:endParaRPr>
          </a:p>
          <a:p>
            <a:endParaRPr lang="zh-CN" altLang="en-US" b="1">
              <a:solidFill>
                <a:schemeClr val="bg2">
                  <a:lumMod val="50000"/>
                </a:schemeClr>
              </a:solidFill>
            </a:endParaRPr>
          </a:p>
          <a:p>
            <a:endParaRPr lang="zh-CN" altLang="en-US" b="1">
              <a:solidFill>
                <a:schemeClr val="bg2">
                  <a:lumMod val="50000"/>
                </a:schemeClr>
              </a:solidFill>
            </a:endParaRPr>
          </a:p>
          <a:p>
            <a:endParaRPr lang="zh-CN" altLang="en-US" b="1">
              <a:solidFill>
                <a:schemeClr val="bg2">
                  <a:lumMod val="50000"/>
                </a:schemeClr>
              </a:solidFill>
            </a:endParaRPr>
          </a:p>
        </p:txBody>
      </p:sp>
      <p:sp>
        <p:nvSpPr>
          <p:cNvPr id="7" name="对角圆角矩形 6"/>
          <p:cNvSpPr/>
          <p:nvPr/>
        </p:nvSpPr>
        <p:spPr>
          <a:xfrm>
            <a:off x="6159663" y="1647908"/>
            <a:ext cx="4695844" cy="648072"/>
          </a:xfrm>
          <a:prstGeom prst="round2DiagRect">
            <a:avLst>
              <a:gd name="adj1" fmla="val 20943"/>
              <a:gd name="adj2" fmla="val 0"/>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400">
                <a:solidFill>
                  <a:schemeClr val="bg1">
                    <a:lumMod val="95000"/>
                  </a:schemeClr>
                </a:solidFill>
                <a:latin typeface="Impact" panose="020B0806030902050204" pitchFamily="34" charset="0"/>
                <a:cs typeface="Impact" panose="020B0806030902050204" pitchFamily="34" charset="0"/>
              </a:rPr>
              <a:t>        01    </a:t>
            </a:r>
            <a:r>
              <a:rPr lang="zh-CN" altLang="en-US" sz="2400">
                <a:solidFill>
                  <a:schemeClr val="bg1">
                    <a:lumMod val="95000"/>
                  </a:schemeClr>
                </a:solidFill>
                <a:latin typeface="Impact" panose="020B0806030902050204" pitchFamily="34" charset="0"/>
                <a:cs typeface="Impact" panose="020B0806030902050204" pitchFamily="34" charset="0"/>
              </a:rPr>
              <a:t>讲课的目的</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3.4</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 验收（结项）管理</a:t>
            </a:r>
          </a:p>
        </p:txBody>
      </p:sp>
      <p:sp>
        <p:nvSpPr>
          <p:cNvPr id="8" name="TextBox 6"/>
          <p:cNvSpPr txBox="1"/>
          <p:nvPr/>
        </p:nvSpPr>
        <p:spPr>
          <a:xfrm>
            <a:off x="791352" y="1280315"/>
            <a:ext cx="10623155" cy="3521075"/>
          </a:xfrm>
          <a:prstGeom prst="rect">
            <a:avLst/>
          </a:prstGeom>
          <a:noFill/>
        </p:spPr>
        <p:txBody>
          <a:bodyPr wrap="square" rtlCol="0">
            <a:spAutoFit/>
          </a:bodyPr>
          <a:lstStyle/>
          <a:p>
            <a:pPr>
              <a:lnSpc>
                <a:spcPct val="130000"/>
              </a:lnSpc>
              <a:spcBef>
                <a:spcPts val="500"/>
              </a:spcBef>
            </a:pPr>
            <a:r>
              <a:rPr lang="zh-CN" altLang="en-US" dirty="0">
                <a:latin typeface="微软雅黑" panose="020B0503020204020204" pitchFamily="34" charset="-122"/>
                <a:ea typeface="微软雅黑" panose="020B0503020204020204" pitchFamily="34" charset="-122"/>
              </a:rPr>
              <a:t>项目完成后，一般需要验收，看是否按计划完成各项研究内容，是否达到预期的研发目标。验收一般分为</a:t>
            </a:r>
            <a:r>
              <a:rPr lang="zh-CN" altLang="en-US" b="1" dirty="0">
                <a:solidFill>
                  <a:srgbClr val="FF9300"/>
                </a:solidFill>
                <a:latin typeface="微软雅黑" panose="020B0503020204020204" pitchFamily="34" charset="-122"/>
                <a:ea typeface="微软雅黑" panose="020B0503020204020204" pitchFamily="34" charset="-122"/>
              </a:rPr>
              <a:t>申请</a:t>
            </a:r>
            <a:r>
              <a:rPr lang="zh-CN" altLang="en-US" dirty="0">
                <a:latin typeface="微软雅黑" panose="020B0503020204020204" pitchFamily="34" charset="-122"/>
                <a:ea typeface="微软雅黑" panose="020B0503020204020204" pitchFamily="34" charset="-122"/>
              </a:rPr>
              <a:t>、</a:t>
            </a:r>
            <a:r>
              <a:rPr lang="zh-CN" altLang="en-US" b="1" dirty="0">
                <a:solidFill>
                  <a:srgbClr val="FF9300"/>
                </a:solidFill>
                <a:latin typeface="微软雅黑" panose="020B0503020204020204" pitchFamily="34" charset="-122"/>
                <a:ea typeface="微软雅黑" panose="020B0503020204020204" pitchFamily="34" charset="-122"/>
              </a:rPr>
              <a:t>评审</a:t>
            </a:r>
            <a:r>
              <a:rPr lang="zh-CN" altLang="en-US" dirty="0">
                <a:latin typeface="微软雅黑" panose="020B0503020204020204" pitchFamily="34" charset="-122"/>
                <a:ea typeface="微软雅黑" panose="020B0503020204020204" pitchFamily="34" charset="-122"/>
              </a:rPr>
              <a:t>和</a:t>
            </a:r>
            <a:r>
              <a:rPr lang="zh-CN" altLang="en-US" b="1" dirty="0">
                <a:solidFill>
                  <a:srgbClr val="FF9300"/>
                </a:solidFill>
                <a:latin typeface="微软雅黑" panose="020B0503020204020204" pitchFamily="34" charset="-122"/>
                <a:ea typeface="微软雅黑" panose="020B0503020204020204" pitchFamily="34" charset="-122"/>
              </a:rPr>
              <a:t>决定</a:t>
            </a:r>
            <a:r>
              <a:rPr lang="zh-CN" altLang="en-US" dirty="0">
                <a:latin typeface="微软雅黑" panose="020B0503020204020204" pitchFamily="34" charset="-122"/>
                <a:ea typeface="微软雅黑" panose="020B0503020204020204" pitchFamily="34" charset="-122"/>
              </a:rPr>
              <a:t>三个步骤：</a:t>
            </a:r>
          </a:p>
          <a:p>
            <a:pPr>
              <a:lnSpc>
                <a:spcPct val="130000"/>
              </a:lnSpc>
              <a:spcBef>
                <a:spcPts val="500"/>
              </a:spcBef>
            </a:pPr>
            <a:r>
              <a:rPr lang="zh-CN" altLang="en-US" b="1" dirty="0">
                <a:solidFill>
                  <a:srgbClr val="FF9300"/>
                </a:solidFill>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第一步：课题组提出验收</a:t>
            </a:r>
            <a:r>
              <a:rPr lang="zh-CN" altLang="en-US" b="1" dirty="0">
                <a:solidFill>
                  <a:srgbClr val="FF9300"/>
                </a:solidFill>
                <a:latin typeface="微软雅黑" panose="020B0503020204020204" pitchFamily="34" charset="-122"/>
                <a:ea typeface="微软雅黑" panose="020B0503020204020204" pitchFamily="34" charset="-122"/>
              </a:rPr>
              <a:t>申请</a:t>
            </a:r>
            <a:r>
              <a:rPr lang="zh-CN" altLang="en-US" dirty="0">
                <a:latin typeface="微软雅黑" panose="020B0503020204020204" pitchFamily="34" charset="-122"/>
                <a:ea typeface="微软雅黑" panose="020B0503020204020204" pitchFamily="34" charset="-122"/>
              </a:rPr>
              <a:t>。课题组撰写技术总结报告及相关</a:t>
            </a:r>
            <a:r>
              <a:rPr lang="zh-CN" altLang="en-US" b="1" dirty="0">
                <a:solidFill>
                  <a:srgbClr val="FF9300"/>
                </a:solidFill>
                <a:latin typeface="微软雅黑" panose="020B0503020204020204" pitchFamily="34" charset="-122"/>
                <a:ea typeface="微软雅黑" panose="020B0503020204020204" pitchFamily="34" charset="-122"/>
              </a:rPr>
              <a:t>技术资料</a:t>
            </a:r>
            <a:r>
              <a:rPr lang="zh-CN" altLang="en-US" dirty="0">
                <a:latin typeface="微软雅黑" panose="020B0503020204020204" pitchFamily="34" charset="-122"/>
                <a:ea typeface="微软雅黑" panose="020B0503020204020204" pitchFamily="34" charset="-122"/>
              </a:rPr>
              <a:t>，由财务部门进行财务决算并提交</a:t>
            </a:r>
            <a:r>
              <a:rPr lang="zh-CN" altLang="en-US" b="1" dirty="0">
                <a:solidFill>
                  <a:srgbClr val="FF9300"/>
                </a:solidFill>
                <a:latin typeface="微软雅黑" panose="020B0503020204020204" pitchFamily="34" charset="-122"/>
                <a:ea typeface="微软雅黑" panose="020B0503020204020204" pitchFamily="34" charset="-122"/>
              </a:rPr>
              <a:t>决算报告</a:t>
            </a:r>
            <a:r>
              <a:rPr lang="zh-CN" altLang="en-US" dirty="0">
                <a:latin typeface="微软雅黑" panose="020B0503020204020204" pitchFamily="34" charset="-122"/>
                <a:ea typeface="微软雅黑" panose="020B0503020204020204" pitchFamily="34" charset="-122"/>
              </a:rPr>
              <a:t>，一并提交公司有关部门并申请验收。</a:t>
            </a:r>
          </a:p>
          <a:p>
            <a:pPr>
              <a:lnSpc>
                <a:spcPct val="130000"/>
              </a:lnSpc>
              <a:spcBef>
                <a:spcPts val="500"/>
              </a:spcBef>
            </a:pPr>
            <a:r>
              <a:rPr lang="zh-CN" altLang="en-US" dirty="0">
                <a:latin typeface="微软雅黑" panose="020B0503020204020204" pitchFamily="34" charset="-122"/>
                <a:ea typeface="微软雅黑" panose="020B0503020204020204" pitchFamily="34" charset="-122"/>
              </a:rPr>
              <a:t>    第二步：企业有关部门</a:t>
            </a:r>
            <a:r>
              <a:rPr lang="zh-CN" altLang="en-US" b="1" dirty="0">
                <a:solidFill>
                  <a:srgbClr val="FF9300"/>
                </a:solidFill>
                <a:latin typeface="微软雅黑" panose="020B0503020204020204" pitchFamily="34" charset="-122"/>
                <a:ea typeface="微软雅黑" panose="020B0503020204020204" pitchFamily="34" charset="-122"/>
              </a:rPr>
              <a:t>组织评审</a:t>
            </a:r>
            <a:r>
              <a:rPr lang="zh-CN" altLang="en-US" dirty="0">
                <a:latin typeface="微软雅黑" panose="020B0503020204020204" pitchFamily="34" charset="-122"/>
                <a:ea typeface="微软雅黑" panose="020B0503020204020204" pitchFamily="34" charset="-122"/>
              </a:rPr>
              <a:t>。公司有关部门组织</a:t>
            </a:r>
            <a:r>
              <a:rPr lang="zh-CN" altLang="en-US" b="1" dirty="0">
                <a:solidFill>
                  <a:srgbClr val="FF9300"/>
                </a:solidFill>
                <a:latin typeface="微软雅黑" panose="020B0503020204020204" pitchFamily="34" charset="-122"/>
                <a:ea typeface="微软雅黑" panose="020B0503020204020204" pitchFamily="34" charset="-122"/>
              </a:rPr>
              <a:t>技术专家</a:t>
            </a:r>
            <a:r>
              <a:rPr lang="zh-CN" altLang="en-US" dirty="0">
                <a:latin typeface="微软雅黑" panose="020B0503020204020204" pitchFamily="34" charset="-122"/>
                <a:ea typeface="微软雅黑" panose="020B0503020204020204" pitchFamily="34" charset="-122"/>
              </a:rPr>
              <a:t>、各部门有关</a:t>
            </a:r>
            <a:r>
              <a:rPr lang="zh-CN" altLang="en-US" b="1" dirty="0">
                <a:solidFill>
                  <a:srgbClr val="FF9300"/>
                </a:solidFill>
                <a:latin typeface="微软雅黑" panose="020B0503020204020204" pitchFamily="34" charset="-122"/>
                <a:ea typeface="微软雅黑" panose="020B0503020204020204" pitchFamily="34" charset="-122"/>
              </a:rPr>
              <a:t>负责人</a:t>
            </a:r>
            <a:r>
              <a:rPr lang="zh-CN" altLang="en-US" dirty="0">
                <a:latin typeface="微软雅黑" panose="020B0503020204020204" pitchFamily="34" charset="-122"/>
                <a:ea typeface="微软雅黑" panose="020B0503020204020204" pitchFamily="34" charset="-122"/>
              </a:rPr>
              <a:t>对课题组提交的资料和报告进行审核，判断课题成果是否达到课题可行性报告、合同文本或计划任务书约定的内容和确定的目标。</a:t>
            </a:r>
          </a:p>
          <a:p>
            <a:pPr>
              <a:lnSpc>
                <a:spcPct val="130000"/>
              </a:lnSpc>
              <a:spcBef>
                <a:spcPts val="500"/>
              </a:spcBef>
            </a:pPr>
            <a:r>
              <a:rPr lang="zh-CN" altLang="en-US" dirty="0">
                <a:latin typeface="微软雅黑" panose="020B0503020204020204" pitchFamily="34" charset="-122"/>
                <a:ea typeface="微软雅黑" panose="020B0503020204020204" pitchFamily="34" charset="-122"/>
              </a:rPr>
              <a:t>    第三步：</a:t>
            </a:r>
            <a:r>
              <a:rPr lang="zh-CN" altLang="en-US" b="1" dirty="0">
                <a:solidFill>
                  <a:srgbClr val="FF9300"/>
                </a:solidFill>
                <a:latin typeface="微软雅黑" panose="020B0503020204020204" pitchFamily="34" charset="-122"/>
                <a:ea typeface="微软雅黑" panose="020B0503020204020204" pitchFamily="34" charset="-122"/>
              </a:rPr>
              <a:t>形成总结报告</a:t>
            </a:r>
            <a:r>
              <a:rPr lang="zh-CN" altLang="en-US" dirty="0">
                <a:latin typeface="微软雅黑" panose="020B0503020204020204" pitchFamily="34" charset="-122"/>
                <a:ea typeface="微软雅黑" panose="020B0503020204020204" pitchFamily="34" charset="-122"/>
              </a:rPr>
              <a:t>。企业</a:t>
            </a:r>
            <a:r>
              <a:rPr lang="zh-CN" altLang="en-US" b="1" dirty="0">
                <a:solidFill>
                  <a:srgbClr val="FF9300"/>
                </a:solidFill>
                <a:latin typeface="微软雅黑" panose="020B0503020204020204" pitchFamily="34" charset="-122"/>
                <a:ea typeface="微软雅黑" panose="020B0503020204020204" pitchFamily="34" charset="-122"/>
              </a:rPr>
              <a:t>技术负责人</a:t>
            </a:r>
            <a:r>
              <a:rPr lang="zh-CN" altLang="en-US" dirty="0">
                <a:latin typeface="微软雅黑" panose="020B0503020204020204" pitchFamily="34" charset="-122"/>
                <a:ea typeface="微软雅黑" panose="020B0503020204020204" pitchFamily="34" charset="-122"/>
              </a:rPr>
              <a:t>主持审议课题完成情况，如果完成预定研发任务，批准验收。如果没有达到验收要求，决定是否继续研发。</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6435" y="728869"/>
            <a:ext cx="9836201" cy="3000821"/>
          </a:xfrm>
          <a:prstGeom prst="rect">
            <a:avLst/>
          </a:prstGeom>
          <a:noFill/>
        </p:spPr>
        <p:txBody>
          <a:bodyPr wrap="square" rtlCol="0">
            <a:spAutoFit/>
          </a:bodyPr>
          <a:lstStyle/>
          <a:p>
            <a:pPr>
              <a:lnSpc>
                <a:spcPct val="150000"/>
              </a:lnSpc>
            </a:pPr>
            <a:r>
              <a:rPr lang="zh-CN" altLang="zh-CN" dirty="0"/>
              <a:t>提炼、总结上述内容就是</a:t>
            </a:r>
            <a:r>
              <a:rPr lang="zh-CN" altLang="zh-CN" b="1" dirty="0">
                <a:solidFill>
                  <a:srgbClr val="FF9300"/>
                </a:solidFill>
              </a:rPr>
              <a:t>加计扣除系统里要填写</a:t>
            </a:r>
            <a:r>
              <a:rPr lang="zh-CN" altLang="zh-CN" dirty="0"/>
              <a:t>的内容</a:t>
            </a:r>
          </a:p>
          <a:p>
            <a:pPr marL="285750" indent="-285750">
              <a:lnSpc>
                <a:spcPct val="150000"/>
              </a:lnSpc>
              <a:buFont typeface="Wingdings" panose="05000000000000000000" pitchFamily="2" charset="2"/>
              <a:buChar char="n"/>
            </a:pPr>
            <a:r>
              <a:rPr lang="zh-CN" altLang="zh-CN" dirty="0"/>
              <a:t>“该项目是否属于研发活动？”</a:t>
            </a:r>
            <a:endParaRPr lang="en-US" altLang="zh-CN" dirty="0"/>
          </a:p>
          <a:p>
            <a:pPr marL="285750" indent="-285750">
              <a:lnSpc>
                <a:spcPct val="150000"/>
              </a:lnSpc>
              <a:buFont typeface="Wingdings" panose="05000000000000000000" pitchFamily="2" charset="2"/>
              <a:buChar char="n"/>
            </a:pPr>
            <a:r>
              <a:rPr lang="zh-CN" altLang="zh-CN" dirty="0"/>
              <a:t>“项目研发目的意义”</a:t>
            </a:r>
            <a:endParaRPr lang="en-US" altLang="zh-CN" dirty="0"/>
          </a:p>
          <a:p>
            <a:pPr marL="285750" indent="-285750">
              <a:lnSpc>
                <a:spcPct val="150000"/>
              </a:lnSpc>
              <a:buFont typeface="Wingdings" panose="05000000000000000000" pitchFamily="2" charset="2"/>
              <a:buChar char="n"/>
            </a:pPr>
            <a:r>
              <a:rPr lang="zh-CN" altLang="zh-CN" dirty="0"/>
              <a:t>“项目研发主要内容”</a:t>
            </a:r>
            <a:endParaRPr lang="en-US" altLang="zh-CN" dirty="0"/>
          </a:p>
          <a:p>
            <a:pPr marL="285750" indent="-285750">
              <a:lnSpc>
                <a:spcPct val="150000"/>
              </a:lnSpc>
              <a:buFont typeface="Wingdings" panose="05000000000000000000" pitchFamily="2" charset="2"/>
              <a:buChar char="n"/>
            </a:pPr>
            <a:r>
              <a:rPr lang="zh-CN" altLang="zh-CN" dirty="0"/>
              <a:t>“项目研发主要过程”</a:t>
            </a:r>
            <a:endParaRPr lang="en-US" altLang="zh-CN" dirty="0"/>
          </a:p>
          <a:p>
            <a:pPr marL="285750" indent="-285750">
              <a:lnSpc>
                <a:spcPct val="150000"/>
              </a:lnSpc>
              <a:buFont typeface="Wingdings" panose="05000000000000000000" pitchFamily="2" charset="2"/>
              <a:buChar char="n"/>
            </a:pPr>
            <a:r>
              <a:rPr lang="zh-CN" altLang="zh-CN" dirty="0"/>
              <a:t>“解决的关键技术”</a:t>
            </a:r>
            <a:endParaRPr lang="en-US" altLang="zh-CN" dirty="0"/>
          </a:p>
          <a:p>
            <a:pPr marL="285750" indent="-285750">
              <a:lnSpc>
                <a:spcPct val="150000"/>
              </a:lnSpc>
              <a:buFont typeface="Wingdings" panose="05000000000000000000" pitchFamily="2" charset="2"/>
              <a:buChar char="n"/>
            </a:pPr>
            <a:r>
              <a:rPr lang="zh-CN" altLang="zh-CN" dirty="0"/>
              <a:t>“取得的主要成效”</a:t>
            </a:r>
            <a:endParaRPr lang="en-US" altLang="zh-CN" dirty="0"/>
          </a:p>
        </p:txBody>
      </p:sp>
      <p:sp>
        <p:nvSpPr>
          <p:cNvPr id="3" name="矩形 2"/>
          <p:cNvSpPr/>
          <p:nvPr/>
        </p:nvSpPr>
        <p:spPr>
          <a:xfrm>
            <a:off x="1126435" y="3729690"/>
            <a:ext cx="6096000" cy="2168525"/>
          </a:xfrm>
          <a:prstGeom prst="rect">
            <a:avLst/>
          </a:prstGeom>
        </p:spPr>
        <p:txBody>
          <a:bodyPr>
            <a:spAutoFit/>
          </a:bodyPr>
          <a:lstStyle/>
          <a:p>
            <a:pPr>
              <a:lnSpc>
                <a:spcPct val="150000"/>
              </a:lnSpc>
            </a:pPr>
            <a:r>
              <a:rPr lang="zh-CN" altLang="zh-CN" dirty="0"/>
              <a:t>形成的</a:t>
            </a:r>
            <a:r>
              <a:rPr lang="zh-CN" altLang="zh-CN" b="1" dirty="0">
                <a:solidFill>
                  <a:srgbClr val="FF9300"/>
                </a:solidFill>
              </a:rPr>
              <a:t>文件</a:t>
            </a:r>
            <a:r>
              <a:rPr lang="zh-CN" altLang="zh-CN" dirty="0"/>
              <a:t>就是</a:t>
            </a:r>
            <a:r>
              <a:rPr lang="zh-CN" altLang="en-US" dirty="0"/>
              <a:t>：</a:t>
            </a:r>
            <a:endParaRPr lang="en-US" altLang="zh-CN" dirty="0"/>
          </a:p>
          <a:p>
            <a:pPr marL="285750" indent="-285750">
              <a:lnSpc>
                <a:spcPct val="150000"/>
              </a:lnSpc>
              <a:buFont typeface="Wingdings" panose="05000000000000000000" pitchFamily="2" charset="2"/>
              <a:buChar char="n"/>
            </a:pPr>
            <a:r>
              <a:rPr lang="zh-CN" altLang="zh-CN" dirty="0"/>
              <a:t>“年度项目计划书”或</a:t>
            </a:r>
            <a:r>
              <a:rPr lang="en-US" altLang="zh-CN" dirty="0"/>
              <a:t>“</a:t>
            </a:r>
            <a:r>
              <a:rPr lang="zh-CN" altLang="en-US" dirty="0"/>
              <a:t>立项报告</a:t>
            </a:r>
            <a:r>
              <a:rPr lang="en-US" altLang="zh-CN" dirty="0"/>
              <a:t>”</a:t>
            </a:r>
          </a:p>
          <a:p>
            <a:pPr marL="285750" indent="-285750">
              <a:lnSpc>
                <a:spcPct val="150000"/>
              </a:lnSpc>
              <a:buFont typeface="Wingdings" panose="05000000000000000000" pitchFamily="2" charset="2"/>
              <a:buChar char="n"/>
            </a:pPr>
            <a:r>
              <a:rPr lang="zh-CN" altLang="zh-CN" dirty="0"/>
              <a:t>“经企业有权部门审议通过的年度项目立项决议书”</a:t>
            </a:r>
            <a:endParaRPr lang="en-US" altLang="zh-CN" dirty="0"/>
          </a:p>
          <a:p>
            <a:pPr marL="285750" indent="-285750">
              <a:lnSpc>
                <a:spcPct val="150000"/>
              </a:lnSpc>
              <a:buFont typeface="Wingdings" panose="05000000000000000000" pitchFamily="2" charset="2"/>
              <a:buChar char="n"/>
            </a:pPr>
            <a:r>
              <a:rPr lang="zh-CN" altLang="zh-CN" dirty="0"/>
              <a:t>“项目总结报告”</a:t>
            </a:r>
            <a:endParaRPr lang="en-US" altLang="zh-CN" dirty="0"/>
          </a:p>
          <a:p>
            <a:pPr marL="285750" indent="-285750">
              <a:lnSpc>
                <a:spcPct val="150000"/>
              </a:lnSpc>
              <a:buFont typeface="Wingdings" panose="05000000000000000000" pitchFamily="2" charset="2"/>
              <a:buChar char="n"/>
            </a:pPr>
            <a:r>
              <a:rPr lang="zh-CN" altLang="zh-CN" dirty="0"/>
              <a:t>“研发成果材料”</a:t>
            </a:r>
          </a:p>
        </p:txBody>
      </p:sp>
      <p:pic>
        <p:nvPicPr>
          <p:cNvPr id="5" name="图片 4" descr="68ee0784dfeb774fe436fe876158f1d5"/>
          <p:cNvPicPr>
            <a:picLocks noChangeAspect="1"/>
          </p:cNvPicPr>
          <p:nvPr/>
        </p:nvPicPr>
        <p:blipFill>
          <a:blip r:embed="rId2"/>
          <a:stretch>
            <a:fillRect/>
          </a:stretch>
        </p:blipFill>
        <p:spPr>
          <a:xfrm>
            <a:off x="7739380" y="1665605"/>
            <a:ext cx="3910965" cy="316801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1"/>
          <p:cNvSpPr/>
          <p:nvPr/>
        </p:nvSpPr>
        <p:spPr>
          <a:xfrm>
            <a:off x="6506691" y="1619164"/>
            <a:ext cx="4176464" cy="648072"/>
          </a:xfrm>
          <a:prstGeom prst="round2DiagRect">
            <a:avLst>
              <a:gd name="adj1" fmla="val 20943"/>
              <a:gd name="adj2" fmla="val 0"/>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6"/>
          <p:cNvSpPr txBox="1"/>
          <p:nvPr/>
        </p:nvSpPr>
        <p:spPr>
          <a:xfrm>
            <a:off x="7356261" y="1758534"/>
            <a:ext cx="3832304" cy="369332"/>
          </a:xfrm>
          <a:prstGeom prst="rect">
            <a:avLst/>
          </a:prstGeom>
          <a:noFill/>
        </p:spPr>
        <p:txBody>
          <a:bodyPr vert="horz" wrap="square" lIns="0" tIns="0" rIns="0" bIns="0" rtlCol="0" anchor="ctr">
            <a:spAutoFit/>
          </a:bodyPr>
          <a:lstStyle/>
          <a:p>
            <a:pPr algn="l"/>
            <a:r>
              <a:rPr lang="en-US" altLang="zh-CN" sz="2400" dirty="0">
                <a:solidFill>
                  <a:schemeClr val="bg1"/>
                </a:solidFill>
                <a:latin typeface="Impact" panose="020B0806030902050204" pitchFamily="34" charset="0"/>
                <a:ea typeface="微软雅黑" panose="020B0503020204020204" pitchFamily="34" charset="-122"/>
              </a:rPr>
              <a:t>01    </a:t>
            </a:r>
            <a:r>
              <a:rPr lang="zh-CN" altLang="en-US" sz="2400" dirty="0">
                <a:solidFill>
                  <a:schemeClr val="bg1"/>
                </a:solidFill>
                <a:latin typeface="微软雅黑" panose="020B0503020204020204" pitchFamily="34" charset="-122"/>
                <a:ea typeface="微软雅黑" panose="020B0503020204020204" pitchFamily="34" charset="-122"/>
              </a:rPr>
              <a:t>讲课目的</a:t>
            </a:r>
          </a:p>
        </p:txBody>
      </p:sp>
      <p:sp>
        <p:nvSpPr>
          <p:cNvPr id="5" name="文本框 4"/>
          <p:cNvSpPr txBox="1"/>
          <p:nvPr/>
        </p:nvSpPr>
        <p:spPr>
          <a:xfrm>
            <a:off x="7268845" y="5036185"/>
            <a:ext cx="4275455" cy="460375"/>
          </a:xfrm>
          <a:prstGeom prst="rect">
            <a:avLst/>
          </a:prstGeom>
          <a:noFill/>
        </p:spPr>
        <p:txBody>
          <a:bodyPr wrap="square" rtlCol="0">
            <a:spAutoFit/>
          </a:bodyPr>
          <a:lstStyle/>
          <a:p>
            <a:r>
              <a:rPr lang="en-US" altLang="zh-CN" sz="2400">
                <a:solidFill>
                  <a:schemeClr val="tx1">
                    <a:lumMod val="65000"/>
                    <a:lumOff val="35000"/>
                  </a:schemeClr>
                </a:solidFill>
                <a:latin typeface="Impact" panose="020B0806030902050204" pitchFamily="34" charset="0"/>
                <a:cs typeface="Impact" panose="020B0806030902050204" pitchFamily="34" charset="0"/>
              </a:rPr>
              <a:t>06   </a:t>
            </a:r>
            <a:r>
              <a:rPr lang="zh-CN" altLang="en-US" sz="2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企业研发财政补助政策</a:t>
            </a:r>
            <a:r>
              <a:rPr lang="en-US" altLang="zh-CN" sz="2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p>
        </p:txBody>
      </p:sp>
      <p:pic>
        <p:nvPicPr>
          <p:cNvPr id="4" name="图片 3" descr="企业研发加计扣除财政补助政策及系统操作指引解读1-2021.03.28(1)1"/>
          <p:cNvPicPr>
            <a:picLocks noChangeAspect="1"/>
          </p:cNvPicPr>
          <p:nvPr/>
        </p:nvPicPr>
        <p:blipFill>
          <a:blip r:embed="rId2"/>
          <a:stretch>
            <a:fillRect/>
          </a:stretch>
        </p:blipFill>
        <p:spPr>
          <a:xfrm>
            <a:off x="0" y="0"/>
            <a:ext cx="12192000" cy="6858000"/>
          </a:xfrm>
          <a:prstGeom prst="rect">
            <a:avLst/>
          </a:prstGeom>
        </p:spPr>
      </p:pic>
      <p:sp>
        <p:nvSpPr>
          <p:cNvPr id="6" name="文本框 5"/>
          <p:cNvSpPr txBox="1"/>
          <p:nvPr/>
        </p:nvSpPr>
        <p:spPr>
          <a:xfrm>
            <a:off x="6650990" y="1570355"/>
            <a:ext cx="4848860" cy="5169535"/>
          </a:xfrm>
          <a:prstGeom prst="rect">
            <a:avLst/>
          </a:prstGeom>
          <a:noFill/>
        </p:spPr>
        <p:txBody>
          <a:bodyPr wrap="square" rtlCol="0">
            <a:spAutoFit/>
          </a:bodyPr>
          <a:lstStyle/>
          <a:p>
            <a:pPr>
              <a:lnSpc>
                <a:spcPct val="200000"/>
              </a:lnSpc>
              <a:spcBef>
                <a:spcPts val="0"/>
              </a:spcBef>
              <a:spcAft>
                <a:spcPts val="0"/>
              </a:spcAft>
            </a:pPr>
            <a:r>
              <a:rPr lang="en-US" altLang="zh-CN" sz="2400">
                <a:solidFill>
                  <a:schemeClr val="tx1">
                    <a:lumMod val="65000"/>
                    <a:lumOff val="35000"/>
                  </a:schemeClr>
                </a:solidFill>
                <a:latin typeface="Impact" panose="020B0806030902050204" pitchFamily="34" charset="0"/>
                <a:cs typeface="Impact" panose="020B0806030902050204" pitchFamily="34" charset="0"/>
              </a:rPr>
              <a:t>01    </a:t>
            </a:r>
            <a:r>
              <a:rPr lang="zh-CN" altLang="en-US" sz="2400">
                <a:solidFill>
                  <a:schemeClr val="tx1">
                    <a:lumMod val="65000"/>
                    <a:lumOff val="35000"/>
                  </a:schemeClr>
                </a:solidFill>
                <a:latin typeface="Impact" panose="020B0806030902050204" pitchFamily="34" charset="0"/>
                <a:cs typeface="Impact" panose="020B0806030902050204" pitchFamily="34" charset="0"/>
              </a:rPr>
              <a:t>讲课的目的</a:t>
            </a:r>
          </a:p>
          <a:p>
            <a:pPr>
              <a:lnSpc>
                <a:spcPct val="200000"/>
              </a:lnSpc>
              <a:spcBef>
                <a:spcPts val="0"/>
              </a:spcBef>
              <a:spcAft>
                <a:spcPts val="0"/>
              </a:spcAft>
            </a:pPr>
            <a:r>
              <a:rPr lang="en-US" altLang="zh-CN" sz="2400">
                <a:solidFill>
                  <a:schemeClr val="tx1">
                    <a:lumMod val="65000"/>
                    <a:lumOff val="35000"/>
                  </a:schemeClr>
                </a:solidFill>
                <a:latin typeface="Impact" panose="020B0806030902050204" pitchFamily="34" charset="0"/>
                <a:cs typeface="Impact" panose="020B0806030902050204" pitchFamily="34" charset="0"/>
              </a:rPr>
              <a:t>02    </a:t>
            </a:r>
            <a:r>
              <a:rPr lang="zh-CN" altLang="en-US" sz="2400">
                <a:solidFill>
                  <a:schemeClr val="tx1">
                    <a:lumMod val="65000"/>
                    <a:lumOff val="35000"/>
                  </a:schemeClr>
                </a:solidFill>
                <a:latin typeface="Impact" panose="020B0806030902050204" pitchFamily="34" charset="0"/>
                <a:cs typeface="Impact" panose="020B0806030902050204" pitchFamily="34" charset="0"/>
              </a:rPr>
              <a:t>研发活动的概念和特征</a:t>
            </a:r>
          </a:p>
          <a:p>
            <a:pPr>
              <a:lnSpc>
                <a:spcPct val="200000"/>
              </a:lnSpc>
              <a:spcBef>
                <a:spcPts val="0"/>
              </a:spcBef>
              <a:spcAft>
                <a:spcPts val="0"/>
              </a:spcAft>
            </a:pPr>
            <a:r>
              <a:rPr lang="en-US" altLang="zh-CN" sz="2400">
                <a:solidFill>
                  <a:schemeClr val="tx1">
                    <a:lumMod val="65000"/>
                    <a:lumOff val="35000"/>
                  </a:schemeClr>
                </a:solidFill>
                <a:latin typeface="Impact" panose="020B0806030902050204" pitchFamily="34" charset="0"/>
                <a:cs typeface="Impact" panose="020B0806030902050204" pitchFamily="34" charset="0"/>
              </a:rPr>
              <a:t>03    </a:t>
            </a:r>
            <a:r>
              <a:rPr lang="zh-CN" altLang="en-US" sz="2400">
                <a:solidFill>
                  <a:schemeClr val="tx1">
                    <a:lumMod val="65000"/>
                    <a:lumOff val="35000"/>
                  </a:schemeClr>
                </a:solidFill>
                <a:latin typeface="Impact" panose="020B0806030902050204" pitchFamily="34" charset="0"/>
                <a:cs typeface="Impact" panose="020B0806030902050204" pitchFamily="34" charset="0"/>
              </a:rPr>
              <a:t>研发项目管理</a:t>
            </a:r>
          </a:p>
          <a:p>
            <a:pPr>
              <a:lnSpc>
                <a:spcPct val="200000"/>
              </a:lnSpc>
              <a:spcBef>
                <a:spcPts val="0"/>
              </a:spcBef>
              <a:spcAft>
                <a:spcPts val="0"/>
              </a:spcAft>
            </a:pPr>
            <a:r>
              <a:rPr lang="en-US" altLang="zh-CN" sz="2400">
                <a:solidFill>
                  <a:schemeClr val="tx1">
                    <a:lumMod val="65000"/>
                    <a:lumOff val="35000"/>
                  </a:schemeClr>
                </a:solidFill>
                <a:latin typeface="Impact" panose="020B0806030902050204" pitchFamily="34" charset="0"/>
                <a:cs typeface="Impact" panose="020B0806030902050204" pitchFamily="34" charset="0"/>
              </a:rPr>
              <a:t>04    </a:t>
            </a:r>
            <a:r>
              <a:rPr lang="zh-CN" altLang="en-US" sz="2400">
                <a:solidFill>
                  <a:schemeClr val="tx1">
                    <a:lumMod val="65000"/>
                    <a:lumOff val="35000"/>
                  </a:schemeClr>
                </a:solidFill>
                <a:latin typeface="Impact" panose="020B0806030902050204" pitchFamily="34" charset="0"/>
                <a:cs typeface="Impact" panose="020B0806030902050204" pitchFamily="34" charset="0"/>
              </a:rPr>
              <a:t>不适应加计扣除的行业和活动</a:t>
            </a:r>
          </a:p>
          <a:p>
            <a:pPr>
              <a:lnSpc>
                <a:spcPct val="200000"/>
              </a:lnSpc>
              <a:spcBef>
                <a:spcPts val="0"/>
              </a:spcBef>
              <a:spcAft>
                <a:spcPts val="0"/>
              </a:spcAft>
            </a:pPr>
            <a:r>
              <a:rPr lang="en-US" altLang="zh-CN" sz="2400">
                <a:solidFill>
                  <a:schemeClr val="tx1">
                    <a:lumMod val="65000"/>
                    <a:lumOff val="35000"/>
                  </a:schemeClr>
                </a:solidFill>
                <a:latin typeface="Impact" panose="020B0806030902050204" pitchFamily="34" charset="0"/>
                <a:cs typeface="Impact" panose="020B0806030902050204" pitchFamily="34" charset="0"/>
              </a:rPr>
              <a:t>05    </a:t>
            </a:r>
            <a:r>
              <a:rPr lang="zh-CN" altLang="en-US" sz="2400">
                <a:solidFill>
                  <a:schemeClr val="tx1">
                    <a:lumMod val="65000"/>
                    <a:lumOff val="35000"/>
                  </a:schemeClr>
                </a:solidFill>
                <a:latin typeface="Impact" panose="020B0806030902050204" pitchFamily="34" charset="0"/>
                <a:cs typeface="Impact" panose="020B0806030902050204" pitchFamily="34" charset="0"/>
              </a:rPr>
              <a:t>企业研发财政补助政策</a:t>
            </a:r>
          </a:p>
          <a:p>
            <a:endParaRPr lang="zh-CN" altLang="en-US" b="1">
              <a:solidFill>
                <a:schemeClr val="tx1">
                  <a:lumMod val="65000"/>
                  <a:lumOff val="35000"/>
                </a:schemeClr>
              </a:solidFill>
            </a:endParaRPr>
          </a:p>
          <a:p>
            <a:endParaRPr lang="zh-CN" altLang="en-US" b="1">
              <a:solidFill>
                <a:schemeClr val="tx1">
                  <a:lumMod val="65000"/>
                  <a:lumOff val="35000"/>
                </a:schemeClr>
              </a:solidFill>
            </a:endParaRPr>
          </a:p>
          <a:p>
            <a:endParaRPr lang="zh-CN" altLang="en-US" b="1">
              <a:solidFill>
                <a:schemeClr val="bg2">
                  <a:lumMod val="50000"/>
                </a:schemeClr>
              </a:solidFill>
            </a:endParaRPr>
          </a:p>
          <a:p>
            <a:endParaRPr lang="zh-CN" altLang="en-US" b="1">
              <a:solidFill>
                <a:schemeClr val="bg2">
                  <a:lumMod val="50000"/>
                </a:schemeClr>
              </a:solidFill>
            </a:endParaRPr>
          </a:p>
          <a:p>
            <a:endParaRPr lang="zh-CN" altLang="en-US" b="1">
              <a:solidFill>
                <a:schemeClr val="bg2">
                  <a:lumMod val="50000"/>
                </a:schemeClr>
              </a:solidFill>
            </a:endParaRPr>
          </a:p>
        </p:txBody>
      </p:sp>
      <p:sp>
        <p:nvSpPr>
          <p:cNvPr id="7" name="对角圆角矩形 6"/>
          <p:cNvSpPr/>
          <p:nvPr/>
        </p:nvSpPr>
        <p:spPr>
          <a:xfrm>
            <a:off x="6140450" y="3952875"/>
            <a:ext cx="5680075" cy="648335"/>
          </a:xfrm>
          <a:prstGeom prst="round2DiagRect">
            <a:avLst>
              <a:gd name="adj1" fmla="val 20943"/>
              <a:gd name="adj2" fmla="val 0"/>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spcAft>
                <a:spcPts val="0"/>
              </a:spcAft>
            </a:pPr>
            <a:r>
              <a:rPr lang="en-US" altLang="zh-CN" sz="2400">
                <a:solidFill>
                  <a:schemeClr val="bg1">
                    <a:lumMod val="95000"/>
                  </a:schemeClr>
                </a:solidFill>
                <a:latin typeface="Impact" panose="020B0806030902050204" pitchFamily="34" charset="0"/>
                <a:cs typeface="Impact" panose="020B0806030902050204" pitchFamily="34" charset="0"/>
              </a:rPr>
              <a:t>  </a:t>
            </a:r>
            <a:r>
              <a:rPr lang="en-US" altLang="zh-CN" sz="2400">
                <a:solidFill>
                  <a:schemeClr val="bg1"/>
                </a:solidFill>
                <a:latin typeface="Impact" panose="020B0806030902050204" pitchFamily="34" charset="0"/>
                <a:cs typeface="Impact" panose="020B0806030902050204" pitchFamily="34" charset="0"/>
              </a:rPr>
              <a:t>       </a:t>
            </a:r>
            <a:r>
              <a:rPr lang="en-US" altLang="zh-CN" sz="2400">
                <a:solidFill>
                  <a:schemeClr val="bg1"/>
                </a:solidFill>
                <a:latin typeface="Impact" panose="020B0806030902050204" pitchFamily="34" charset="0"/>
                <a:cs typeface="Impact" panose="020B0806030902050204" pitchFamily="34" charset="0"/>
                <a:sym typeface="+mn-ea"/>
              </a:rPr>
              <a:t>04    </a:t>
            </a:r>
            <a:r>
              <a:rPr lang="zh-CN" altLang="en-US" sz="2400">
                <a:solidFill>
                  <a:schemeClr val="bg1"/>
                </a:solidFill>
                <a:latin typeface="Impact" panose="020B0806030902050204" pitchFamily="34" charset="0"/>
                <a:cs typeface="Impact" panose="020B0806030902050204" pitchFamily="34" charset="0"/>
                <a:sym typeface="+mn-ea"/>
              </a:rPr>
              <a:t>不适应加计扣除的行业和活动</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4.1</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 不适用的七类行业</a:t>
            </a:r>
          </a:p>
        </p:txBody>
      </p:sp>
      <p:sp>
        <p:nvSpPr>
          <p:cNvPr id="4" name="TextBox 6"/>
          <p:cNvSpPr txBox="1"/>
          <p:nvPr/>
        </p:nvSpPr>
        <p:spPr>
          <a:xfrm>
            <a:off x="2862471" y="2052592"/>
            <a:ext cx="5206540" cy="3323987"/>
          </a:xfrm>
          <a:prstGeom prst="rect">
            <a:avLst/>
          </a:prstGeom>
          <a:noFill/>
        </p:spPr>
        <p:txBody>
          <a:bodyPr wrap="square" rtlCol="0">
            <a:spAutoFit/>
          </a:bodyPr>
          <a:lstStyle/>
          <a:p>
            <a:pPr marL="457200" lvl="0" indent="-457200">
              <a:lnSpc>
                <a:spcPct val="150000"/>
              </a:lnSpc>
              <a:buFont typeface="+mj-ea"/>
              <a:buAutoNum type="circleNumDbPlain"/>
            </a:pPr>
            <a:r>
              <a:rPr lang="zh-CN" altLang="zh-CN" sz="2000" dirty="0"/>
              <a:t>烟草制造业；</a:t>
            </a:r>
          </a:p>
          <a:p>
            <a:pPr marL="457200" lvl="0" indent="-457200">
              <a:lnSpc>
                <a:spcPct val="150000"/>
              </a:lnSpc>
              <a:buFont typeface="+mj-ea"/>
              <a:buAutoNum type="circleNumDbPlain"/>
            </a:pPr>
            <a:r>
              <a:rPr lang="zh-CN" altLang="zh-CN" sz="2000" dirty="0"/>
              <a:t>住宿和餐饮业；</a:t>
            </a:r>
          </a:p>
          <a:p>
            <a:pPr marL="457200" lvl="0" indent="-457200">
              <a:lnSpc>
                <a:spcPct val="150000"/>
              </a:lnSpc>
              <a:buFont typeface="+mj-ea"/>
              <a:buAutoNum type="circleNumDbPlain"/>
            </a:pPr>
            <a:r>
              <a:rPr lang="zh-CN" altLang="zh-CN" sz="2000" dirty="0"/>
              <a:t>批发和零售业；</a:t>
            </a:r>
          </a:p>
          <a:p>
            <a:pPr marL="457200" lvl="0" indent="-457200">
              <a:lnSpc>
                <a:spcPct val="150000"/>
              </a:lnSpc>
              <a:buFont typeface="+mj-ea"/>
              <a:buAutoNum type="circleNumDbPlain"/>
            </a:pPr>
            <a:r>
              <a:rPr lang="zh-CN" altLang="zh-CN" sz="2000" dirty="0"/>
              <a:t>房地产业；</a:t>
            </a:r>
          </a:p>
          <a:p>
            <a:pPr marL="457200" lvl="0" indent="-457200">
              <a:lnSpc>
                <a:spcPct val="150000"/>
              </a:lnSpc>
              <a:buFont typeface="+mj-ea"/>
              <a:buAutoNum type="circleNumDbPlain"/>
            </a:pPr>
            <a:r>
              <a:rPr lang="zh-CN" altLang="zh-CN" sz="2000" dirty="0"/>
              <a:t>租赁和商务服务业；</a:t>
            </a:r>
          </a:p>
          <a:p>
            <a:pPr marL="457200" lvl="0" indent="-457200">
              <a:lnSpc>
                <a:spcPct val="150000"/>
              </a:lnSpc>
              <a:buFont typeface="+mj-ea"/>
              <a:buAutoNum type="circleNumDbPlain"/>
            </a:pPr>
            <a:r>
              <a:rPr lang="zh-CN" altLang="zh-CN" sz="2000" dirty="0"/>
              <a:t>娱乐业；</a:t>
            </a:r>
          </a:p>
          <a:p>
            <a:pPr marL="457200" lvl="0" indent="-457200">
              <a:lnSpc>
                <a:spcPct val="150000"/>
              </a:lnSpc>
              <a:buFont typeface="+mj-ea"/>
              <a:buAutoNum type="circleNumDbPlain"/>
            </a:pPr>
            <a:r>
              <a:rPr lang="zh-CN" altLang="zh-CN" sz="2000" dirty="0"/>
              <a:t>财政部和国家税务总局规定的其他行业。</a:t>
            </a:r>
          </a:p>
        </p:txBody>
      </p:sp>
      <p:sp>
        <p:nvSpPr>
          <p:cNvPr id="7" name="矩形 6"/>
          <p:cNvSpPr/>
          <p:nvPr/>
        </p:nvSpPr>
        <p:spPr>
          <a:xfrm>
            <a:off x="842591" y="1412776"/>
            <a:ext cx="10513168"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rPr>
              <a:t>财税</a:t>
            </a:r>
            <a:r>
              <a:rPr lang="en-US" altLang="zh-CN" sz="2000" dirty="0">
                <a:latin typeface="微软雅黑" panose="020B0503020204020204" pitchFamily="34" charset="-122"/>
                <a:ea typeface="微软雅黑" panose="020B0503020204020204" pitchFamily="34" charset="-122"/>
              </a:rPr>
              <a:t>〔2015〕119</a:t>
            </a:r>
            <a:r>
              <a:rPr lang="zh-CN" altLang="en-US" sz="2000" dirty="0">
                <a:latin typeface="微软雅黑" panose="020B0503020204020204" pitchFamily="34" charset="-122"/>
                <a:ea typeface="微软雅黑" panose="020B0503020204020204" pitchFamily="34" charset="-122"/>
              </a:rPr>
              <a:t>号文明确规定以下</a:t>
            </a:r>
            <a:r>
              <a:rPr lang="zh-CN" altLang="en-US" sz="2000" b="1" dirty="0">
                <a:solidFill>
                  <a:srgbClr val="FF9300"/>
                </a:solidFill>
                <a:latin typeface="微软雅黑" panose="020B0503020204020204" pitchFamily="34" charset="-122"/>
                <a:ea typeface="微软雅黑" panose="020B0503020204020204" pitchFamily="34" charset="-122"/>
              </a:rPr>
              <a:t>七类行业</a:t>
            </a:r>
            <a:r>
              <a:rPr lang="zh-CN" altLang="en-US" sz="2000" dirty="0">
                <a:latin typeface="微软雅黑" panose="020B0503020204020204" pitchFamily="34" charset="-122"/>
                <a:ea typeface="微软雅黑" panose="020B0503020204020204" pitchFamily="34" charset="-122"/>
              </a:rPr>
              <a:t>不适用税前加计扣除政策：</a:t>
            </a:r>
          </a:p>
        </p:txBody>
      </p:sp>
    </p:spTree>
  </p:cSld>
  <p:clrMapOvr>
    <a:masterClrMapping/>
  </p:clrMapOvr>
  <p:transition>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4.2</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 不适用的七类活动</a:t>
            </a:r>
          </a:p>
        </p:txBody>
      </p:sp>
      <p:sp>
        <p:nvSpPr>
          <p:cNvPr id="7" name="矩形 6"/>
          <p:cNvSpPr/>
          <p:nvPr/>
        </p:nvSpPr>
        <p:spPr>
          <a:xfrm>
            <a:off x="870270" y="1147733"/>
            <a:ext cx="10513168" cy="4707890"/>
          </a:xfrm>
          <a:prstGeom prst="rect">
            <a:avLst/>
          </a:prstGeom>
        </p:spPr>
        <p:txBody>
          <a:bodyPr wrap="square">
            <a:spAutoFit/>
          </a:bodyPr>
          <a:lstStyle/>
          <a:p>
            <a:pPr>
              <a:lnSpc>
                <a:spcPct val="150000"/>
              </a:lnSpc>
            </a:pPr>
            <a:r>
              <a:rPr lang="zh-CN" altLang="zh-CN" sz="2000" dirty="0"/>
              <a:t>根据研发活动的定义，企业发生的以下</a:t>
            </a:r>
            <a:r>
              <a:rPr lang="zh-CN" altLang="zh-CN" sz="2000" b="1" dirty="0">
                <a:solidFill>
                  <a:srgbClr val="FF9300"/>
                </a:solidFill>
              </a:rPr>
              <a:t>一般的知识性</a:t>
            </a:r>
            <a:r>
              <a:rPr lang="zh-CN" altLang="zh-CN" sz="2000" dirty="0"/>
              <a:t>、</a:t>
            </a:r>
            <a:r>
              <a:rPr lang="zh-CN" altLang="zh-CN" sz="2000" b="1" dirty="0">
                <a:solidFill>
                  <a:srgbClr val="FF9300"/>
                </a:solidFill>
              </a:rPr>
              <a:t>技术性活动</a:t>
            </a:r>
            <a:r>
              <a:rPr lang="zh-CN" altLang="zh-CN" sz="2000" dirty="0"/>
              <a:t>不属于研发活动，不适用研发费用加计扣除优惠政策：</a:t>
            </a:r>
          </a:p>
          <a:p>
            <a:pPr marL="457200" indent="-457200">
              <a:lnSpc>
                <a:spcPct val="150000"/>
              </a:lnSpc>
              <a:buFont typeface="+mj-ea"/>
              <a:buAutoNum type="circleNumDbPlain"/>
            </a:pPr>
            <a:r>
              <a:rPr lang="zh-CN" altLang="zh-CN" sz="2000" dirty="0"/>
              <a:t>企业产品（服务）的</a:t>
            </a:r>
            <a:r>
              <a:rPr lang="zh-CN" altLang="zh-CN" sz="2000" b="1" dirty="0">
                <a:solidFill>
                  <a:srgbClr val="FF9300"/>
                </a:solidFill>
              </a:rPr>
              <a:t>常规性</a:t>
            </a:r>
            <a:r>
              <a:rPr lang="zh-CN" altLang="zh-CN" sz="2000" dirty="0"/>
              <a:t>升级。</a:t>
            </a:r>
          </a:p>
          <a:p>
            <a:pPr marL="457200" indent="-457200">
              <a:lnSpc>
                <a:spcPct val="150000"/>
              </a:lnSpc>
              <a:buFont typeface="+mj-ea"/>
              <a:buAutoNum type="circleNumDbPlain"/>
            </a:pPr>
            <a:r>
              <a:rPr lang="zh-CN" altLang="zh-CN" sz="2000" dirty="0"/>
              <a:t>对某项科研成果的</a:t>
            </a:r>
            <a:r>
              <a:rPr lang="zh-CN" altLang="zh-CN" sz="2000" b="1" dirty="0">
                <a:solidFill>
                  <a:srgbClr val="FF9300"/>
                </a:solidFill>
              </a:rPr>
              <a:t>直接应用</a:t>
            </a:r>
            <a:r>
              <a:rPr lang="zh-CN" altLang="zh-CN" sz="2000" dirty="0"/>
              <a:t>，如直接采用公开的新工艺、材料、装置、产品、服务或知识等。</a:t>
            </a:r>
          </a:p>
          <a:p>
            <a:pPr marL="457200" indent="-457200">
              <a:lnSpc>
                <a:spcPct val="150000"/>
              </a:lnSpc>
              <a:buFont typeface="+mj-ea"/>
              <a:buAutoNum type="circleNumDbPlain"/>
            </a:pPr>
            <a:r>
              <a:rPr lang="zh-CN" altLang="zh-CN" sz="2000" dirty="0"/>
              <a:t>企业在商品化后为顾客提供的</a:t>
            </a:r>
            <a:r>
              <a:rPr lang="zh-CN" altLang="zh-CN" sz="2000" b="1" dirty="0">
                <a:solidFill>
                  <a:srgbClr val="FF9300"/>
                </a:solidFill>
              </a:rPr>
              <a:t>技术支持</a:t>
            </a:r>
            <a:r>
              <a:rPr lang="zh-CN" altLang="zh-CN" sz="2000" dirty="0"/>
              <a:t>活动。</a:t>
            </a:r>
          </a:p>
          <a:p>
            <a:pPr marL="457200" indent="-457200">
              <a:lnSpc>
                <a:spcPct val="150000"/>
              </a:lnSpc>
              <a:buFont typeface="+mj-ea"/>
              <a:buAutoNum type="circleNumDbPlain"/>
            </a:pPr>
            <a:r>
              <a:rPr lang="zh-CN" altLang="zh-CN" sz="2000" dirty="0"/>
              <a:t>对现存产品、服务、技术、材料或工艺流程进行的</a:t>
            </a:r>
            <a:r>
              <a:rPr lang="zh-CN" altLang="zh-CN" sz="2000" b="1" dirty="0">
                <a:solidFill>
                  <a:srgbClr val="FF9300"/>
                </a:solidFill>
              </a:rPr>
              <a:t>重复或简单</a:t>
            </a:r>
            <a:r>
              <a:rPr lang="zh-CN" altLang="zh-CN" sz="2000" dirty="0"/>
              <a:t>改变。</a:t>
            </a:r>
          </a:p>
          <a:p>
            <a:pPr marL="457200" indent="-457200">
              <a:lnSpc>
                <a:spcPct val="150000"/>
              </a:lnSpc>
              <a:buFont typeface="+mj-ea"/>
              <a:buAutoNum type="circleNumDbPlain"/>
            </a:pPr>
            <a:r>
              <a:rPr lang="zh-CN" altLang="zh-CN" sz="2000" dirty="0"/>
              <a:t>市场</a:t>
            </a:r>
            <a:r>
              <a:rPr lang="zh-CN" altLang="zh-CN" sz="2000" b="1" dirty="0">
                <a:solidFill>
                  <a:srgbClr val="FF9300"/>
                </a:solidFill>
              </a:rPr>
              <a:t>调查</a:t>
            </a:r>
            <a:r>
              <a:rPr lang="zh-CN" altLang="zh-CN" sz="2000" dirty="0"/>
              <a:t>研究、效率调查或</a:t>
            </a:r>
            <a:r>
              <a:rPr lang="zh-CN" altLang="zh-CN" sz="2000" b="1" dirty="0">
                <a:solidFill>
                  <a:srgbClr val="FF9300"/>
                </a:solidFill>
              </a:rPr>
              <a:t>管理</a:t>
            </a:r>
            <a:r>
              <a:rPr lang="zh-CN" altLang="zh-CN" sz="2000" dirty="0"/>
              <a:t>研究。</a:t>
            </a:r>
          </a:p>
          <a:p>
            <a:pPr marL="457200" indent="-457200">
              <a:lnSpc>
                <a:spcPct val="150000"/>
              </a:lnSpc>
              <a:buFont typeface="+mj-ea"/>
              <a:buAutoNum type="circleNumDbPlain"/>
            </a:pPr>
            <a:r>
              <a:rPr lang="zh-CN" altLang="zh-CN" sz="2000" dirty="0"/>
              <a:t>作为工业（服务）流程环节或</a:t>
            </a:r>
            <a:r>
              <a:rPr lang="zh-CN" altLang="zh-CN" sz="2000" b="1" dirty="0">
                <a:solidFill>
                  <a:srgbClr val="FF9300"/>
                </a:solidFill>
              </a:rPr>
              <a:t>常规</a:t>
            </a:r>
            <a:r>
              <a:rPr lang="zh-CN" altLang="zh-CN" sz="2000" dirty="0"/>
              <a:t>的质量控制、测试分析、维修维护。</a:t>
            </a:r>
          </a:p>
          <a:p>
            <a:pPr indent="0">
              <a:lnSpc>
                <a:spcPct val="150000"/>
              </a:lnSpc>
              <a:buFont typeface="+mj-ea"/>
              <a:buNone/>
            </a:pPr>
            <a:r>
              <a:rPr lang="zh-CN" altLang="zh-CN" sz="2000" dirty="0">
                <a:latin typeface="微软雅黑" panose="020B0503020204020204" pitchFamily="34" charset="-122"/>
                <a:ea typeface="微软雅黑" panose="020B0503020204020204" pitchFamily="34" charset="-122"/>
                <a:sym typeface="+mn-ea"/>
              </a:rPr>
              <a:t>⑦   </a:t>
            </a:r>
            <a:r>
              <a:rPr lang="zh-CN" altLang="zh-CN" sz="2000" b="1" dirty="0">
                <a:solidFill>
                  <a:srgbClr val="FF9300"/>
                </a:solidFill>
              </a:rPr>
              <a:t>社会</a:t>
            </a:r>
            <a:r>
              <a:rPr lang="zh-CN" altLang="zh-CN" sz="2000" dirty="0"/>
              <a:t>科学、</a:t>
            </a:r>
            <a:r>
              <a:rPr lang="zh-CN" altLang="zh-CN" sz="2000" b="1" dirty="0">
                <a:solidFill>
                  <a:srgbClr val="FF9300"/>
                </a:solidFill>
              </a:rPr>
              <a:t>艺术</a:t>
            </a:r>
            <a:r>
              <a:rPr lang="zh-CN" altLang="zh-CN" sz="2000" dirty="0"/>
              <a:t>或</a:t>
            </a:r>
            <a:r>
              <a:rPr lang="zh-CN" altLang="zh-CN" sz="2000" b="1" dirty="0">
                <a:solidFill>
                  <a:srgbClr val="FF9300"/>
                </a:solidFill>
              </a:rPr>
              <a:t>人文</a:t>
            </a:r>
            <a:r>
              <a:rPr lang="zh-CN" altLang="zh-CN" sz="2000" dirty="0"/>
              <a:t>学方面的研究。</a:t>
            </a:r>
            <a:endParaRPr lang="zh-CN" altLang="zh-CN" sz="2000" dirty="0">
              <a:latin typeface="微软雅黑" panose="020B0503020204020204" pitchFamily="34" charset="-122"/>
              <a:ea typeface="微软雅黑" panose="020B0503020204020204" pitchFamily="34" charset="-122"/>
            </a:endParaRPr>
          </a:p>
        </p:txBody>
      </p:sp>
    </p:spTree>
  </p:cSld>
  <p:clrMapOvr>
    <a:masterClrMapping/>
  </p:clrMapOvr>
  <p:transition>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6745181"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4.3</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 其他不适用的活动</a:t>
            </a:r>
          </a:p>
        </p:txBody>
      </p:sp>
      <p:sp>
        <p:nvSpPr>
          <p:cNvPr id="7" name="矩形 6"/>
          <p:cNvSpPr/>
          <p:nvPr/>
        </p:nvSpPr>
        <p:spPr>
          <a:xfrm>
            <a:off x="870270" y="1147733"/>
            <a:ext cx="10513168" cy="4708981"/>
          </a:xfrm>
          <a:prstGeom prst="rect">
            <a:avLst/>
          </a:prstGeom>
        </p:spPr>
        <p:txBody>
          <a:bodyPr wrap="square">
            <a:spAutoFit/>
          </a:bodyPr>
          <a:lstStyle/>
          <a:p>
            <a:pPr>
              <a:lnSpc>
                <a:spcPct val="150000"/>
              </a:lnSpc>
            </a:pPr>
            <a:r>
              <a:rPr lang="zh-CN" altLang="en-US" sz="2000" dirty="0"/>
              <a:t>按照研发活动定义和经验判断，以下活动一般情况下不属于研发活动范畴，供企业作为参考：</a:t>
            </a:r>
            <a:endParaRPr lang="en-US" altLang="zh-CN" sz="2000" dirty="0"/>
          </a:p>
          <a:p>
            <a:pPr>
              <a:lnSpc>
                <a:spcPct val="150000"/>
              </a:lnSpc>
            </a:pPr>
            <a:endParaRPr lang="en-US" altLang="zh-CN" sz="2000" dirty="0"/>
          </a:p>
          <a:p>
            <a:pPr marL="457200" indent="-457200">
              <a:lnSpc>
                <a:spcPct val="150000"/>
              </a:lnSpc>
              <a:buFont typeface="+mj-ea"/>
              <a:buAutoNum type="circleNumDbPlain"/>
            </a:pPr>
            <a:r>
              <a:rPr lang="zh-CN" altLang="en-US" sz="2000" dirty="0"/>
              <a:t>没有明确</a:t>
            </a:r>
            <a:r>
              <a:rPr lang="zh-CN" altLang="en-US" sz="2000" b="1" dirty="0">
                <a:solidFill>
                  <a:srgbClr val="FF9300"/>
                </a:solidFill>
              </a:rPr>
              <a:t>目标和导向</a:t>
            </a:r>
            <a:r>
              <a:rPr lang="zh-CN" altLang="en-US" sz="2000" dirty="0"/>
              <a:t>的企业活动；</a:t>
            </a:r>
          </a:p>
          <a:p>
            <a:pPr marL="457200" indent="-457200">
              <a:lnSpc>
                <a:spcPct val="150000"/>
              </a:lnSpc>
              <a:buFont typeface="+mj-ea"/>
              <a:buAutoNum type="circleNumDbPlain"/>
            </a:pPr>
            <a:r>
              <a:rPr lang="zh-CN" altLang="en-US" sz="2000" dirty="0"/>
              <a:t>企业产品、服务的</a:t>
            </a:r>
            <a:r>
              <a:rPr lang="zh-CN" altLang="en-US" sz="2000" b="1" dirty="0">
                <a:solidFill>
                  <a:srgbClr val="FF9300"/>
                </a:solidFill>
              </a:rPr>
              <a:t>常规性升级</a:t>
            </a:r>
            <a:r>
              <a:rPr lang="zh-CN" altLang="en-US" sz="2000" dirty="0"/>
              <a:t>或对某项成熟技术、工艺的</a:t>
            </a:r>
            <a:r>
              <a:rPr lang="zh-CN" altLang="en-US" sz="2000" b="1" dirty="0">
                <a:solidFill>
                  <a:srgbClr val="FF9300"/>
                </a:solidFill>
              </a:rPr>
              <a:t>直接应用</a:t>
            </a:r>
            <a:r>
              <a:rPr lang="zh-CN" altLang="en-US" sz="2000" dirty="0"/>
              <a:t>等；</a:t>
            </a:r>
          </a:p>
          <a:p>
            <a:pPr marL="457200" indent="-457200">
              <a:lnSpc>
                <a:spcPct val="150000"/>
              </a:lnSpc>
              <a:buFont typeface="+mj-ea"/>
              <a:buAutoNum type="circleNumDbPlain"/>
            </a:pPr>
            <a:r>
              <a:rPr lang="zh-CN" altLang="en-US" sz="2000" dirty="0"/>
              <a:t>产品、服务、技术、材料或工艺流程等实际上已经确定，主要</a:t>
            </a:r>
            <a:r>
              <a:rPr lang="zh-CN" altLang="en-US" sz="2000" b="1" dirty="0">
                <a:solidFill>
                  <a:srgbClr val="FF9300"/>
                </a:solidFill>
              </a:rPr>
              <a:t>目标</a:t>
            </a:r>
            <a:r>
              <a:rPr lang="zh-CN" altLang="en-US" sz="2000" dirty="0"/>
              <a:t>是制定产前计划，开发市场，或者使生产或控制系统稳定运行等；</a:t>
            </a:r>
          </a:p>
          <a:p>
            <a:pPr marL="457200" indent="-457200">
              <a:lnSpc>
                <a:spcPct val="150000"/>
              </a:lnSpc>
              <a:buFont typeface="+mj-ea"/>
              <a:buAutoNum type="circleNumDbPlain"/>
            </a:pPr>
            <a:r>
              <a:rPr lang="zh-CN" altLang="en-US" sz="2000" dirty="0"/>
              <a:t>测试与标准化，指原料、元件、产品、工艺、土壤及大气等</a:t>
            </a:r>
            <a:r>
              <a:rPr lang="zh-CN" altLang="en-US" sz="2000" b="1" dirty="0">
                <a:solidFill>
                  <a:srgbClr val="FF9300"/>
                </a:solidFill>
              </a:rPr>
              <a:t>国家标准的维护</a:t>
            </a:r>
            <a:r>
              <a:rPr lang="zh-CN" altLang="en-US" sz="2000" dirty="0"/>
              <a:t>、二级标准的制定以及</a:t>
            </a:r>
            <a:r>
              <a:rPr lang="zh-CN" altLang="en-US" sz="2000" b="1" dirty="0">
                <a:solidFill>
                  <a:srgbClr val="FF9300"/>
                </a:solidFill>
              </a:rPr>
              <a:t>常规</a:t>
            </a:r>
            <a:r>
              <a:rPr lang="zh-CN" altLang="en-US" sz="2000" dirty="0"/>
              <a:t>测试和分析；</a:t>
            </a:r>
          </a:p>
          <a:p>
            <a:pPr marL="457200" indent="-457200">
              <a:lnSpc>
                <a:spcPct val="150000"/>
              </a:lnSpc>
              <a:buFont typeface="+mj-ea"/>
              <a:buAutoNum type="circleNumDbPlain"/>
            </a:pPr>
            <a:r>
              <a:rPr lang="zh-CN" altLang="en-US" sz="2000" dirty="0"/>
              <a:t>社会科学、艺术或人文学等领域运用既定的</a:t>
            </a:r>
            <a:r>
              <a:rPr lang="zh-CN" altLang="en-US" sz="2000" b="1" dirty="0">
                <a:solidFill>
                  <a:srgbClr val="FF9300"/>
                </a:solidFill>
              </a:rPr>
              <a:t>社会科学</a:t>
            </a:r>
            <a:r>
              <a:rPr lang="zh-CN" altLang="en-US" sz="2000" dirty="0"/>
              <a:t>方法、原则和模型去解决具体问题的常规项目。</a:t>
            </a:r>
          </a:p>
        </p:txBody>
      </p:sp>
    </p:spTree>
  </p:cSld>
  <p:clrMapOvr>
    <a:masterClrMapping/>
  </p:clrMapOvr>
  <p:transition>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4"/>
          <p:cNvSpPr/>
          <p:nvPr/>
        </p:nvSpPr>
        <p:spPr>
          <a:xfrm>
            <a:off x="6478433" y="4294319"/>
            <a:ext cx="5461776" cy="648072"/>
          </a:xfrm>
          <a:prstGeom prst="round2DiagRect">
            <a:avLst>
              <a:gd name="adj1" fmla="val 20943"/>
              <a:gd name="adj2" fmla="val 0"/>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5"/>
          <p:cNvSpPr txBox="1"/>
          <p:nvPr/>
        </p:nvSpPr>
        <p:spPr>
          <a:xfrm>
            <a:off x="7341973" y="4433887"/>
            <a:ext cx="4598236" cy="368935"/>
          </a:xfrm>
          <a:prstGeom prst="rect">
            <a:avLst/>
          </a:prstGeom>
          <a:noFill/>
        </p:spPr>
        <p:txBody>
          <a:bodyPr vert="horz" wrap="square" lIns="0" tIns="0" rIns="0" bIns="0" rtlCol="0" anchor="ctr">
            <a:spAutoFit/>
          </a:bodyPr>
          <a:lstStyle/>
          <a:p>
            <a:pPr algn="l"/>
            <a:r>
              <a:rPr lang="en-US" altLang="zh-CN" sz="2400" dirty="0">
                <a:solidFill>
                  <a:schemeClr val="bg1"/>
                </a:solidFill>
                <a:latin typeface="Impact" panose="020B0806030902050204" pitchFamily="34" charset="0"/>
                <a:ea typeface="微软雅黑" panose="020B0503020204020204" pitchFamily="34" charset="-122"/>
              </a:rPr>
              <a:t>05    </a:t>
            </a: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企业研发财政补助政策</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9300" y="530860"/>
            <a:ext cx="10515600" cy="532130"/>
          </a:xfrm>
        </p:spPr>
        <p:txBody>
          <a:bodyPr/>
          <a:lstStyle/>
          <a:p>
            <a:r>
              <a:rPr lang="en-US" altLang="zh-CN" sz="2000">
                <a:latin typeface="+mj-ea"/>
                <a:cs typeface="+mj-ea"/>
              </a:rPr>
              <a:t> </a:t>
            </a:r>
            <a:r>
              <a:rPr lang="en-US" altLang="zh-CN" sz="2000">
                <a:solidFill>
                  <a:schemeClr val="tx1">
                    <a:lumMod val="65000"/>
                    <a:lumOff val="35000"/>
                  </a:schemeClr>
                </a:solidFill>
                <a:latin typeface="+mj-ea"/>
                <a:cs typeface="+mj-ea"/>
              </a:rPr>
              <a:t> </a:t>
            </a:r>
            <a:r>
              <a:rPr lang="en-US" altLang="zh-CN" sz="2000" b="1">
                <a:solidFill>
                  <a:schemeClr val="tx1">
                    <a:lumMod val="65000"/>
                    <a:lumOff val="35000"/>
                  </a:schemeClr>
                </a:solidFill>
                <a:latin typeface="+mj-ea"/>
                <a:cs typeface="+mj-ea"/>
              </a:rPr>
              <a:t>5.1 </a:t>
            </a:r>
            <a:r>
              <a:rPr lang="zh-CN" altLang="en-US" sz="2000" b="1">
                <a:solidFill>
                  <a:schemeClr val="tx1">
                    <a:lumMod val="65000"/>
                    <a:lumOff val="35000"/>
                  </a:schemeClr>
                </a:solidFill>
                <a:latin typeface="+mj-ea"/>
                <a:cs typeface="+mj-ea"/>
              </a:rPr>
              <a:t>研发项目备案时间</a:t>
            </a:r>
          </a:p>
        </p:txBody>
      </p:sp>
      <p:sp>
        <p:nvSpPr>
          <p:cNvPr id="3" name="文本框 2"/>
          <p:cNvSpPr txBox="1"/>
          <p:nvPr/>
        </p:nvSpPr>
        <p:spPr>
          <a:xfrm>
            <a:off x="838200" y="6378575"/>
            <a:ext cx="3163570" cy="368300"/>
          </a:xfrm>
          <a:prstGeom prst="rect">
            <a:avLst/>
          </a:prstGeom>
          <a:noFill/>
        </p:spPr>
        <p:txBody>
          <a:bodyPr wrap="square" rtlCol="0">
            <a:spAutoFit/>
          </a:bodyPr>
          <a:lstStyle/>
          <a:p>
            <a:r>
              <a:rPr lang="zh-CN" altLang="en-US" b="1">
                <a:solidFill>
                  <a:schemeClr val="bg1"/>
                </a:solidFill>
              </a:rPr>
              <a:t>第五章  企业研发财政补助</a:t>
            </a:r>
          </a:p>
        </p:txBody>
      </p:sp>
      <p:sp>
        <p:nvSpPr>
          <p:cNvPr id="4" name="标题 1"/>
          <p:cNvSpPr>
            <a:spLocks noGrp="1"/>
          </p:cNvSpPr>
          <p:nvPr/>
        </p:nvSpPr>
        <p:spPr>
          <a:xfrm>
            <a:off x="876300" y="1556385"/>
            <a:ext cx="11163935" cy="381000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zh-CN" sz="2000" dirty="0">
                <a:latin typeface="宋体" panose="02010600030101010101" pitchFamily="2" charset="-122"/>
                <a:sym typeface="+mn-ea"/>
              </a:rPr>
              <a:t>   2021</a:t>
            </a:r>
            <a:r>
              <a:rPr lang="zh-CN" altLang="en-US" sz="2000" dirty="0">
                <a:latin typeface="宋体" panose="02010600030101010101" pitchFamily="2" charset="-122"/>
                <a:sym typeface="+mn-ea"/>
              </a:rPr>
              <a:t>年</a:t>
            </a:r>
            <a:r>
              <a:rPr lang="en-US" altLang="zh-CN" sz="2000" dirty="0">
                <a:latin typeface="宋体" panose="02010600030101010101" pitchFamily="2" charset="-122"/>
                <a:sym typeface="+mn-ea"/>
              </a:rPr>
              <a:t>3</a:t>
            </a:r>
            <a:r>
              <a:rPr lang="zh-CN" altLang="en-US" sz="2000" dirty="0">
                <a:latin typeface="宋体" panose="02010600030101010101" pitchFamily="2" charset="-122"/>
                <a:sym typeface="+mn-ea"/>
              </a:rPr>
              <a:t>月</a:t>
            </a:r>
            <a:r>
              <a:rPr lang="en-US" altLang="zh-CN" sz="2000" dirty="0">
                <a:latin typeface="宋体" panose="02010600030101010101" pitchFamily="2" charset="-122"/>
                <a:sym typeface="+mn-ea"/>
              </a:rPr>
              <a:t>9</a:t>
            </a:r>
            <a:r>
              <a:rPr lang="zh-CN" altLang="en-US" sz="2000" dirty="0">
                <a:latin typeface="宋体" panose="02010600030101010101" pitchFamily="2" charset="-122"/>
                <a:sym typeface="+mn-ea"/>
              </a:rPr>
              <a:t>日下发的《河南省科技厅 河南省财政厅关于开展202</a:t>
            </a:r>
            <a:r>
              <a:rPr lang="en-US" altLang="zh-CN" sz="2000" dirty="0">
                <a:latin typeface="宋体" panose="02010600030101010101" pitchFamily="2" charset="-122"/>
                <a:sym typeface="+mn-ea"/>
              </a:rPr>
              <a:t>1</a:t>
            </a:r>
            <a:r>
              <a:rPr lang="zh-CN" altLang="en-US" sz="2000" dirty="0">
                <a:latin typeface="宋体" panose="02010600030101010101" pitchFamily="2" charset="-122"/>
                <a:sym typeface="+mn-ea"/>
              </a:rPr>
              <a:t>年度企业研发投入预算备案工作的通知》：填写2</a:t>
            </a:r>
            <a:r>
              <a:rPr lang="en-US" altLang="zh-CN" sz="2000" dirty="0">
                <a:latin typeface="宋体" panose="02010600030101010101" pitchFamily="2" charset="-122"/>
                <a:sym typeface="+mn-ea"/>
              </a:rPr>
              <a:t>021</a:t>
            </a:r>
            <a:r>
              <a:rPr lang="zh-CN" altLang="zh-CN" sz="2000" dirty="0">
                <a:latin typeface="宋体" panose="02010600030101010101" pitchFamily="2" charset="-122"/>
                <a:sym typeface="+mn-ea"/>
              </a:rPr>
              <a:t>年度研发投入预算备案</a:t>
            </a:r>
            <a:r>
              <a:rPr lang="zh-CN" altLang="en-US" sz="2000" dirty="0">
                <a:latin typeface="宋体" panose="02010600030101010101" pitchFamily="2" charset="-122"/>
                <a:sym typeface="+mn-ea"/>
              </a:rPr>
              <a:t>，</a:t>
            </a:r>
            <a:r>
              <a:rPr lang="zh-CN" altLang="zh-CN" sz="2000" dirty="0">
                <a:latin typeface="宋体" panose="02010600030101010101" pitchFamily="2" charset="-122"/>
                <a:sym typeface="+mn-ea"/>
              </a:rPr>
              <a:t>系统开放填报时间为</a:t>
            </a:r>
            <a:r>
              <a:rPr lang="zh-CN" altLang="en-US" sz="2000" dirty="0">
                <a:latin typeface="宋体" panose="02010600030101010101" pitchFamily="2" charset="-122"/>
                <a:sym typeface="+mn-ea"/>
              </a:rPr>
              <a:t>：</a:t>
            </a:r>
            <a:endParaRPr lang="en-US" altLang="zh-CN" sz="2000" dirty="0">
              <a:latin typeface="宋体" panose="02010600030101010101" pitchFamily="2" charset="-122"/>
              <a:sym typeface="+mn-ea"/>
            </a:endParaRPr>
          </a:p>
          <a:p>
            <a:pPr>
              <a:lnSpc>
                <a:spcPct val="150000"/>
              </a:lnSpc>
            </a:pPr>
            <a:r>
              <a:rPr sz="2000" b="1" dirty="0">
                <a:solidFill>
                  <a:srgbClr val="C00000"/>
                </a:solidFill>
                <a:latin typeface="宋体" panose="02010600030101010101" pitchFamily="2" charset="-122"/>
                <a:sym typeface="+mn-ea"/>
              </a:rPr>
              <a:t>3月15日8:30至4月15日17:30</a:t>
            </a:r>
          </a:p>
          <a:p>
            <a:pPr>
              <a:lnSpc>
                <a:spcPct val="150000"/>
              </a:lnSpc>
            </a:pPr>
            <a:r>
              <a:rPr lang="zh-CN" altLang="zh-CN" sz="2000" b="1" dirty="0">
                <a:latin typeface="宋体" panose="02010600030101010101" pitchFamily="2" charset="-122"/>
                <a:sym typeface="+mn-ea"/>
              </a:rPr>
              <a:t>未进行备案的企业不能申报</a:t>
            </a:r>
            <a:r>
              <a:rPr lang="zh-CN" altLang="en-US" sz="2000" b="1" dirty="0">
                <a:latin typeface="宋体" panose="02010600030101010101" pitchFamily="2" charset="-122"/>
                <a:sym typeface="+mn-ea"/>
              </a:rPr>
              <a:t>下</a:t>
            </a:r>
            <a:r>
              <a:rPr lang="zh-CN" altLang="zh-CN" sz="2000" b="1" dirty="0">
                <a:latin typeface="宋体" panose="02010600030101010101" pitchFamily="2" charset="-122"/>
                <a:sym typeface="+mn-ea"/>
              </a:rPr>
              <a:t>年度企业研究开发财政补助资金</a:t>
            </a:r>
            <a:r>
              <a:rPr lang="zh-CN" altLang="zh-CN" sz="2000" dirty="0">
                <a:latin typeface="宋体" panose="02010600030101010101" pitchFamily="2" charset="-122"/>
                <a:sym typeface="+mn-ea"/>
              </a:rPr>
              <a:t>。企业务必实事求是填写相关信息，不得随意编造、虚假陈列研发投入预算。</a:t>
            </a:r>
            <a:r>
              <a:rPr lang="zh-CN" altLang="en-US" sz="2000" dirty="0">
                <a:latin typeface="宋体" panose="02010600030101010101" pitchFamily="2" charset="-122"/>
                <a:sym typeface="+mn-ea"/>
              </a:rPr>
              <a:t>备案系统登陆“</a:t>
            </a:r>
            <a:r>
              <a:rPr lang="zh-CN" altLang="en-US" sz="2000" dirty="0">
                <a:solidFill>
                  <a:srgbClr val="C00000"/>
                </a:solidFill>
                <a:latin typeface="宋体" panose="02010600030101010101" pitchFamily="2" charset="-122"/>
                <a:sym typeface="+mn-ea"/>
              </a:rPr>
              <a:t>河南省企业研发信息管理系统</a:t>
            </a:r>
            <a:r>
              <a:rPr lang="zh-CN" altLang="en-US" sz="2000" dirty="0">
                <a:latin typeface="宋体" panose="02010600030101010101" pitchFamily="2" charset="-122"/>
                <a:sym typeface="+mn-ea"/>
              </a:rPr>
              <a:t>”（</a:t>
            </a:r>
            <a:r>
              <a:rPr lang="en-US" altLang="zh-CN" sz="2000" dirty="0">
                <a:latin typeface="Times New Roman" panose="02020603050405020304" charset="0"/>
                <a:cs typeface="Times New Roman" panose="02020603050405020304" charset="0"/>
                <a:sym typeface="+mn-ea"/>
              </a:rPr>
              <a:t>http://qyyf.hnkjt.gov.cn</a:t>
            </a:r>
            <a:r>
              <a:rPr lang="zh-CN" altLang="en-US" sz="2000" dirty="0">
                <a:latin typeface="宋体" panose="02010600030101010101" pitchFamily="2" charset="-122"/>
                <a:sym typeface="+mn-ea"/>
              </a:rPr>
              <a:t>）</a:t>
            </a:r>
            <a:endParaRPr lang="en-US" sz="1800">
              <a:latin typeface="+mj-ea"/>
              <a:cs typeface="+mj-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9300" y="530860"/>
            <a:ext cx="10515600" cy="532130"/>
          </a:xfrm>
        </p:spPr>
        <p:txBody>
          <a:bodyPr/>
          <a:lstStyle/>
          <a:p>
            <a:r>
              <a:rPr lang="en-US" altLang="zh-CN" sz="2000">
                <a:latin typeface="+mj-ea"/>
                <a:cs typeface="+mj-ea"/>
              </a:rPr>
              <a:t> </a:t>
            </a:r>
            <a:r>
              <a:rPr lang="en-US" altLang="zh-CN" sz="2000">
                <a:solidFill>
                  <a:schemeClr val="tx1">
                    <a:lumMod val="65000"/>
                    <a:lumOff val="35000"/>
                  </a:schemeClr>
                </a:solidFill>
                <a:latin typeface="+mj-ea"/>
                <a:cs typeface="+mj-ea"/>
              </a:rPr>
              <a:t> </a:t>
            </a:r>
            <a:r>
              <a:rPr lang="en-US" altLang="zh-CN" sz="2000" b="1">
                <a:solidFill>
                  <a:schemeClr val="tx1">
                    <a:lumMod val="65000"/>
                    <a:lumOff val="35000"/>
                  </a:schemeClr>
                </a:solidFill>
                <a:latin typeface="+mj-ea"/>
                <a:cs typeface="+mj-ea"/>
              </a:rPr>
              <a:t>5.2 </a:t>
            </a:r>
            <a:r>
              <a:rPr lang="zh-CN" altLang="en-US" sz="2000" b="1">
                <a:solidFill>
                  <a:schemeClr val="tx1">
                    <a:lumMod val="65000"/>
                    <a:lumOff val="35000"/>
                  </a:schemeClr>
                </a:solidFill>
                <a:latin typeface="+mj-ea"/>
                <a:cs typeface="+mj-ea"/>
              </a:rPr>
              <a:t>补助条件</a:t>
            </a:r>
          </a:p>
        </p:txBody>
      </p:sp>
      <p:sp>
        <p:nvSpPr>
          <p:cNvPr id="3" name="文本框 2"/>
          <p:cNvSpPr txBox="1"/>
          <p:nvPr/>
        </p:nvSpPr>
        <p:spPr>
          <a:xfrm>
            <a:off x="838200" y="6378575"/>
            <a:ext cx="3163570" cy="368300"/>
          </a:xfrm>
          <a:prstGeom prst="rect">
            <a:avLst/>
          </a:prstGeom>
          <a:noFill/>
        </p:spPr>
        <p:txBody>
          <a:bodyPr wrap="square" rtlCol="0">
            <a:spAutoFit/>
          </a:bodyPr>
          <a:lstStyle/>
          <a:p>
            <a:r>
              <a:rPr lang="zh-CN" altLang="en-US" b="1">
                <a:solidFill>
                  <a:schemeClr val="bg1"/>
                </a:solidFill>
              </a:rPr>
              <a:t>第五章  企业研发财政补助</a:t>
            </a:r>
          </a:p>
        </p:txBody>
      </p:sp>
      <p:sp>
        <p:nvSpPr>
          <p:cNvPr id="4" name="标题 1"/>
          <p:cNvSpPr>
            <a:spLocks noGrp="1"/>
          </p:cNvSpPr>
          <p:nvPr/>
        </p:nvSpPr>
        <p:spPr>
          <a:xfrm>
            <a:off x="876300" y="1851660"/>
            <a:ext cx="11163935" cy="431800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000">
                <a:latin typeface="+mj-ea"/>
                <a:cs typeface="+mj-ea"/>
              </a:rPr>
              <a:t>1.</a:t>
            </a:r>
            <a:r>
              <a:rPr sz="2000">
                <a:solidFill>
                  <a:srgbClr val="C00000"/>
                </a:solidFill>
                <a:latin typeface="+mj-ea"/>
                <a:cs typeface="+mj-ea"/>
              </a:rPr>
              <a:t>省内</a:t>
            </a:r>
            <a:r>
              <a:rPr sz="2000">
                <a:latin typeface="+mj-ea"/>
                <a:cs typeface="+mj-ea"/>
              </a:rPr>
              <a:t>注册，具有</a:t>
            </a:r>
            <a:r>
              <a:rPr sz="2000">
                <a:solidFill>
                  <a:srgbClr val="C00000"/>
                </a:solidFill>
                <a:latin typeface="+mj-ea"/>
                <a:cs typeface="+mj-ea"/>
              </a:rPr>
              <a:t>独立法人</a:t>
            </a:r>
            <a:r>
              <a:rPr sz="2000">
                <a:latin typeface="+mj-ea"/>
                <a:cs typeface="+mj-ea"/>
              </a:rPr>
              <a:t>资格的企业。</a:t>
            </a:r>
          </a:p>
          <a:p>
            <a:r>
              <a:rPr sz="2000">
                <a:latin typeface="+mj-ea"/>
                <a:cs typeface="+mj-ea"/>
              </a:rPr>
              <a:t> </a:t>
            </a:r>
          </a:p>
          <a:p>
            <a:r>
              <a:rPr lang="en-US" sz="2000">
                <a:latin typeface="+mj-ea"/>
                <a:cs typeface="+mj-ea"/>
              </a:rPr>
              <a:t>2.建有研发经费预算管理制度，并</a:t>
            </a:r>
            <a:r>
              <a:rPr lang="en-US" sz="2000">
                <a:solidFill>
                  <a:srgbClr val="C00000"/>
                </a:solidFill>
                <a:latin typeface="+mj-ea"/>
                <a:cs typeface="+mj-ea"/>
              </a:rPr>
              <a:t>通过系统对2020年度研发投入预算进行了备案</a:t>
            </a:r>
            <a:r>
              <a:rPr lang="en-US" sz="2000">
                <a:latin typeface="+mj-ea"/>
                <a:cs typeface="+mj-ea"/>
              </a:rPr>
              <a:t>。</a:t>
            </a:r>
          </a:p>
          <a:p>
            <a:endParaRPr lang="en-US" sz="2000">
              <a:latin typeface="+mj-ea"/>
              <a:cs typeface="+mj-ea"/>
            </a:endParaRPr>
          </a:p>
          <a:p>
            <a:r>
              <a:rPr lang="en-US" sz="2000">
                <a:latin typeface="+mj-ea"/>
                <a:cs typeface="+mj-ea"/>
              </a:rPr>
              <a:t>3.在税务部门</a:t>
            </a:r>
            <a:r>
              <a:rPr lang="en-US" sz="2000">
                <a:solidFill>
                  <a:srgbClr val="C00000"/>
                </a:solidFill>
                <a:latin typeface="+mj-ea"/>
                <a:cs typeface="+mj-ea"/>
              </a:rPr>
              <a:t>申报享受2020年度研发费用加计扣除优惠</a:t>
            </a:r>
            <a:r>
              <a:rPr lang="en-US" sz="2000">
                <a:latin typeface="+mj-ea"/>
                <a:cs typeface="+mj-ea"/>
              </a:rPr>
              <a:t>。</a:t>
            </a:r>
          </a:p>
          <a:p>
            <a:endParaRPr lang="en-US" sz="2000">
              <a:latin typeface="+mj-ea"/>
              <a:cs typeface="+mj-ea"/>
            </a:endParaRPr>
          </a:p>
          <a:p>
            <a:r>
              <a:rPr lang="en-US" sz="2000">
                <a:latin typeface="+mj-ea"/>
                <a:cs typeface="+mj-ea"/>
              </a:rPr>
              <a:t>4.按要求，报送《企业（单位）研发活动统计报表》。</a:t>
            </a:r>
          </a:p>
          <a:p>
            <a:endParaRPr lang="en-US" sz="2000">
              <a:latin typeface="+mj-ea"/>
              <a:cs typeface="+mj-ea"/>
            </a:endParaRPr>
          </a:p>
          <a:p>
            <a:r>
              <a:rPr lang="en-US" sz="2000">
                <a:latin typeface="+mj-ea"/>
                <a:cs typeface="+mj-ea"/>
              </a:rPr>
              <a:t>5.企业已先行投入自筹资金开展研究开发活动。</a:t>
            </a:r>
          </a:p>
          <a:p>
            <a:endParaRPr lang="en-US" sz="2000">
              <a:latin typeface="+mj-ea"/>
              <a:cs typeface="+mj-ea"/>
            </a:endParaRPr>
          </a:p>
          <a:p>
            <a:r>
              <a:rPr lang="en-US" sz="2000">
                <a:latin typeface="+mj-ea"/>
                <a:cs typeface="+mj-ea"/>
              </a:rPr>
              <a:t>6.</a:t>
            </a:r>
            <a:r>
              <a:rPr lang="en-US" sz="2000">
                <a:solidFill>
                  <a:srgbClr val="C00000"/>
                </a:solidFill>
                <a:latin typeface="+mj-ea"/>
                <a:cs typeface="+mj-ea"/>
              </a:rPr>
              <a:t>近三年至少拥有1项</a:t>
            </a:r>
            <a:r>
              <a:rPr lang="en-US" sz="2000">
                <a:latin typeface="+mj-ea"/>
                <a:cs typeface="+mj-ea"/>
              </a:rPr>
              <a:t>与主要产品（服务）相关的知识产权</a:t>
            </a:r>
            <a:r>
              <a:rPr lang="zh-CN" altLang="en-US" sz="2000">
                <a:latin typeface="+mj-ea"/>
                <a:cs typeface="+mj-ea"/>
              </a:rPr>
              <a:t>。</a:t>
            </a:r>
            <a:r>
              <a:rPr lang="zh-CN" altLang="en-US" sz="1400">
                <a:latin typeface="+mj-ea"/>
                <a:cs typeface="+mj-ea"/>
              </a:rPr>
              <a:t>如</a:t>
            </a:r>
            <a:r>
              <a:rPr lang="zh-CN" altLang="en-US" sz="1800">
                <a:latin typeface="+mj-ea"/>
                <a:cs typeface="+mj-ea"/>
              </a:rPr>
              <a:t>：</a:t>
            </a:r>
            <a:r>
              <a:rPr lang="zh-CN" altLang="en-US" sz="1400">
                <a:latin typeface="+mj-ea"/>
                <a:cs typeface="+mj-ea"/>
              </a:rPr>
              <a:t>各类专利、软著，植物新品种、国家级农作物新</a:t>
            </a:r>
          </a:p>
          <a:p>
            <a:endParaRPr lang="zh-CN" altLang="en-US" sz="1400">
              <a:latin typeface="+mj-ea"/>
              <a:cs typeface="+mj-ea"/>
            </a:endParaRPr>
          </a:p>
          <a:p>
            <a:r>
              <a:rPr lang="zh-CN" altLang="en-US" sz="1400">
                <a:latin typeface="+mj-ea"/>
                <a:cs typeface="+mj-ea"/>
              </a:rPr>
              <a:t>         品种、国家新药、国家一级中药保护品种、集成电路布局设计专有权等</a:t>
            </a:r>
          </a:p>
          <a:p>
            <a:endParaRPr lang="en-US" sz="1800">
              <a:latin typeface="+mj-ea"/>
              <a:cs typeface="+mj-ea"/>
            </a:endParaRPr>
          </a:p>
          <a:p>
            <a:r>
              <a:rPr lang="en-US" sz="1800">
                <a:latin typeface="+mj-ea"/>
                <a:cs typeface="+mj-ea"/>
              </a:rPr>
              <a:t>7.企业信用记录良好，</a:t>
            </a:r>
            <a:r>
              <a:rPr lang="zh-CN" altLang="en-US" sz="1800">
                <a:latin typeface="+mj-ea"/>
                <a:cs typeface="+mj-ea"/>
              </a:rPr>
              <a:t>未被记入</a:t>
            </a:r>
            <a:r>
              <a:rPr lang="en-US" altLang="zh-CN" sz="1800">
                <a:latin typeface="+mj-ea"/>
                <a:cs typeface="+mj-ea"/>
              </a:rPr>
              <a:t>“</a:t>
            </a:r>
            <a:r>
              <a:rPr lang="zh-CN" altLang="en-US" sz="1800">
                <a:latin typeface="+mj-ea"/>
                <a:cs typeface="+mj-ea"/>
              </a:rPr>
              <a:t>信用中国（河南）</a:t>
            </a:r>
            <a:r>
              <a:rPr lang="en-US" altLang="zh-CN" sz="1800">
                <a:latin typeface="+mj-ea"/>
                <a:cs typeface="+mj-ea"/>
              </a:rPr>
              <a:t>”</a:t>
            </a:r>
            <a:r>
              <a:rPr lang="zh-CN" altLang="en-US" sz="1800">
                <a:latin typeface="+mj-ea"/>
                <a:cs typeface="+mj-ea"/>
              </a:rPr>
              <a:t>黑名单</a:t>
            </a:r>
            <a:r>
              <a:rPr lang="en-US" sz="1800">
                <a:latin typeface="+mj-ea"/>
                <a:cs typeface="+mj-ea"/>
              </a:rPr>
              <a:t>。</a:t>
            </a:r>
          </a:p>
        </p:txBody>
      </p:sp>
      <p:sp>
        <p:nvSpPr>
          <p:cNvPr id="6" name="文本框 5"/>
          <p:cNvSpPr txBox="1"/>
          <p:nvPr/>
        </p:nvSpPr>
        <p:spPr>
          <a:xfrm>
            <a:off x="1037590" y="1168400"/>
            <a:ext cx="6275070" cy="398780"/>
          </a:xfrm>
          <a:prstGeom prst="rect">
            <a:avLst/>
          </a:prstGeom>
          <a:noFill/>
        </p:spPr>
        <p:txBody>
          <a:bodyPr wrap="square" rtlCol="0">
            <a:spAutoFit/>
          </a:bodyPr>
          <a:lstStyle/>
          <a:p>
            <a:pPr marL="342900" indent="-342900">
              <a:buFont typeface="Wingdings" panose="05000000000000000000" charset="0"/>
              <a:buChar char="p"/>
            </a:pPr>
            <a:r>
              <a:rPr lang="zh-CN" altLang="en-US" sz="2000">
                <a:solidFill>
                  <a:srgbClr val="C00000"/>
                </a:solidFill>
              </a:rPr>
              <a:t>满足七项条件</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9300" y="530860"/>
            <a:ext cx="10515600" cy="532130"/>
          </a:xfrm>
        </p:spPr>
        <p:txBody>
          <a:bodyPr/>
          <a:lstStyle/>
          <a:p>
            <a:r>
              <a:rPr lang="en-US" altLang="zh-CN" sz="2000">
                <a:latin typeface="+mj-ea"/>
                <a:cs typeface="+mj-ea"/>
              </a:rPr>
              <a:t> </a:t>
            </a:r>
            <a:r>
              <a:rPr lang="en-US" altLang="zh-CN" sz="2000" b="1">
                <a:latin typeface="+mj-ea"/>
                <a:cs typeface="+mj-ea"/>
              </a:rPr>
              <a:t> </a:t>
            </a:r>
            <a:r>
              <a:rPr lang="en-US" altLang="zh-CN" sz="2000" b="1">
                <a:solidFill>
                  <a:schemeClr val="tx1">
                    <a:lumMod val="65000"/>
                    <a:lumOff val="35000"/>
                  </a:schemeClr>
                </a:solidFill>
                <a:latin typeface="+mj-ea"/>
                <a:cs typeface="+mj-ea"/>
              </a:rPr>
              <a:t>5.3 </a:t>
            </a:r>
            <a:r>
              <a:rPr lang="zh-CN" altLang="en-US" sz="2000" b="1">
                <a:solidFill>
                  <a:schemeClr val="tx1">
                    <a:lumMod val="65000"/>
                    <a:lumOff val="35000"/>
                  </a:schemeClr>
                </a:solidFill>
                <a:latin typeface="+mj-ea"/>
                <a:cs typeface="+mj-ea"/>
              </a:rPr>
              <a:t>补助标准</a:t>
            </a:r>
          </a:p>
        </p:txBody>
      </p:sp>
      <p:sp>
        <p:nvSpPr>
          <p:cNvPr id="4" name="标题 1"/>
          <p:cNvSpPr>
            <a:spLocks noGrp="1"/>
          </p:cNvSpPr>
          <p:nvPr/>
        </p:nvSpPr>
        <p:spPr>
          <a:xfrm>
            <a:off x="909320" y="1864995"/>
            <a:ext cx="11163935" cy="381000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sz="2000">
                <a:latin typeface="+mj-ea"/>
                <a:cs typeface="+mj-ea"/>
              </a:rPr>
              <a:t>（一）补助比例 </a:t>
            </a:r>
          </a:p>
          <a:p>
            <a:endParaRPr lang="en-US" sz="1800">
              <a:latin typeface="+mj-ea"/>
              <a:cs typeface="+mj-ea"/>
            </a:endParaRPr>
          </a:p>
        </p:txBody>
      </p:sp>
      <p:sp>
        <p:nvSpPr>
          <p:cNvPr id="6" name="文本框 5"/>
          <p:cNvSpPr txBox="1"/>
          <p:nvPr/>
        </p:nvSpPr>
        <p:spPr>
          <a:xfrm>
            <a:off x="1050925" y="1155065"/>
            <a:ext cx="10881360" cy="398780"/>
          </a:xfrm>
          <a:prstGeom prst="rect">
            <a:avLst/>
          </a:prstGeom>
          <a:noFill/>
        </p:spPr>
        <p:txBody>
          <a:bodyPr wrap="square" rtlCol="0">
            <a:spAutoFit/>
          </a:bodyPr>
          <a:lstStyle/>
          <a:p>
            <a:pPr marL="342900" indent="-342900">
              <a:buFont typeface="Wingdings" panose="05000000000000000000" charset="0"/>
              <a:buChar char="p"/>
            </a:pPr>
            <a:r>
              <a:rPr lang="zh-CN" altLang="en-US" sz="2000">
                <a:solidFill>
                  <a:srgbClr val="C00000"/>
                </a:solidFill>
              </a:rPr>
              <a:t>研发费用的依据</a:t>
            </a:r>
            <a:r>
              <a:rPr lang="zh-CN" altLang="en-US" sz="2000">
                <a:solidFill>
                  <a:schemeClr val="tx1"/>
                </a:solidFill>
              </a:rPr>
              <a:t>为</a:t>
            </a:r>
            <a:r>
              <a:rPr lang="zh-CN" altLang="en-US" sz="2000">
                <a:solidFill>
                  <a:srgbClr val="C00000"/>
                </a:solidFill>
              </a:rPr>
              <a:t>已</a:t>
            </a:r>
            <a:r>
              <a:rPr lang="zh-CN" altLang="en-US" sz="2000">
                <a:solidFill>
                  <a:schemeClr val="tx1"/>
                </a:solidFill>
              </a:rPr>
              <a:t>向税务部门</a:t>
            </a:r>
            <a:r>
              <a:rPr lang="zh-CN" altLang="en-US" sz="2000">
                <a:solidFill>
                  <a:srgbClr val="C00000"/>
                </a:solidFill>
              </a:rPr>
              <a:t>申报的</a:t>
            </a:r>
            <a:r>
              <a:rPr lang="zh-CN" altLang="en-US" sz="2000">
                <a:solidFill>
                  <a:schemeClr val="tx1"/>
                </a:solidFill>
              </a:rPr>
              <a:t>2020年度税前加计扣除</a:t>
            </a:r>
            <a:r>
              <a:rPr lang="zh-CN" altLang="en-US" sz="2000">
                <a:solidFill>
                  <a:srgbClr val="C00000"/>
                </a:solidFill>
              </a:rPr>
              <a:t>研发费用数额</a:t>
            </a:r>
          </a:p>
        </p:txBody>
      </p:sp>
      <p:graphicFrame>
        <p:nvGraphicFramePr>
          <p:cNvPr id="5" name="表格 4"/>
          <p:cNvGraphicFramePr/>
          <p:nvPr>
            <p:custDataLst>
              <p:tags r:id="rId1"/>
            </p:custDataLst>
          </p:nvPr>
        </p:nvGraphicFramePr>
        <p:xfrm>
          <a:off x="1828800" y="2667000"/>
          <a:ext cx="7494905" cy="2514600"/>
        </p:xfrm>
        <a:graphic>
          <a:graphicData uri="http://schemas.openxmlformats.org/drawingml/2006/table">
            <a:tbl>
              <a:tblPr firstRow="1" bandRow="1">
                <a:tableStyleId>{5C22544A-7EE6-4342-B048-85BDC9FD1C3A}</a:tableStyleId>
              </a:tblPr>
              <a:tblGrid>
                <a:gridCol w="2498090"/>
                <a:gridCol w="2522220"/>
                <a:gridCol w="2474595"/>
              </a:tblGrid>
              <a:tr h="838200">
                <a:tc>
                  <a:txBody>
                    <a:bodyPr/>
                    <a:lstStyle/>
                    <a:p>
                      <a:pPr>
                        <a:buNone/>
                      </a:pPr>
                      <a:endParaRPr lang="zh-CN" altLang="en-US"/>
                    </a:p>
                  </a:txBody>
                  <a:tcPr/>
                </a:tc>
                <a:tc>
                  <a:txBody>
                    <a:bodyPr/>
                    <a:lstStyle/>
                    <a:p>
                      <a:pPr algn="ctr">
                        <a:buNone/>
                      </a:pPr>
                      <a:r>
                        <a:rPr lang="zh-CN" altLang="en-US"/>
                        <a:t>年度研发费用</a:t>
                      </a:r>
                    </a:p>
                  </a:txBody>
                  <a:tcPr anchor="ctr"/>
                </a:tc>
                <a:tc>
                  <a:txBody>
                    <a:bodyPr/>
                    <a:lstStyle/>
                    <a:p>
                      <a:pPr algn="ctr">
                        <a:buNone/>
                      </a:pPr>
                      <a:r>
                        <a:rPr lang="zh-CN" altLang="en-US"/>
                        <a:t>补助比例</a:t>
                      </a:r>
                    </a:p>
                  </a:txBody>
                  <a:tcPr anchor="ctr"/>
                </a:tc>
              </a:tr>
              <a:tr h="838200">
                <a:tc rowSpan="2">
                  <a:txBody>
                    <a:bodyPr/>
                    <a:lstStyle/>
                    <a:p>
                      <a:pPr algn="ctr">
                        <a:buNone/>
                      </a:pPr>
                      <a:r>
                        <a:rPr lang="zh-CN" altLang="en-US"/>
                        <a:t>首次享受补助</a:t>
                      </a:r>
                    </a:p>
                  </a:txBody>
                  <a:tcPr anchor="ctr"/>
                </a:tc>
                <a:tc>
                  <a:txBody>
                    <a:bodyPr/>
                    <a:lstStyle/>
                    <a:p>
                      <a:pPr algn="ctr">
                        <a:buNone/>
                      </a:pPr>
                      <a:r>
                        <a:rPr lang="zh-CN" altLang="en-US"/>
                        <a:t>小于</a:t>
                      </a:r>
                      <a:r>
                        <a:rPr lang="en-US" altLang="zh-CN"/>
                        <a:t>500</a:t>
                      </a:r>
                      <a:r>
                        <a:rPr lang="zh-CN" altLang="en-US"/>
                        <a:t>万部分</a:t>
                      </a:r>
                    </a:p>
                  </a:txBody>
                  <a:tcPr anchor="ctr"/>
                </a:tc>
                <a:tc>
                  <a:txBody>
                    <a:bodyPr/>
                    <a:lstStyle/>
                    <a:p>
                      <a:pPr algn="ctr">
                        <a:buNone/>
                      </a:pPr>
                      <a:r>
                        <a:rPr lang="zh-CN" altLang="en-US">
                          <a:latin typeface="Arial" panose="020B0604020202020204" pitchFamily="34" charset="0"/>
                          <a:cs typeface="Arial" panose="020B0604020202020204" pitchFamily="34" charset="0"/>
                        </a:rPr>
                        <a:t>≤</a:t>
                      </a:r>
                      <a:r>
                        <a:rPr lang="en-US" altLang="zh-CN">
                          <a:latin typeface="Arial" panose="020B0604020202020204" pitchFamily="34" charset="0"/>
                          <a:cs typeface="Arial" panose="020B0604020202020204" pitchFamily="34" charset="0"/>
                        </a:rPr>
                        <a:t>10%</a:t>
                      </a:r>
                    </a:p>
                  </a:txBody>
                  <a:tcPr anchor="ctr"/>
                </a:tc>
              </a:tr>
              <a:tr h="838200">
                <a:tc vMerge="1">
                  <a:txBody>
                    <a:bodyPr/>
                    <a:lstStyle/>
                    <a:p>
                      <a:endParaRPr lang="zh-CN"/>
                    </a:p>
                  </a:txBody>
                  <a:tcPr anchor="ctr"/>
                </a:tc>
                <a:tc>
                  <a:txBody>
                    <a:bodyPr/>
                    <a:lstStyle/>
                    <a:p>
                      <a:pPr algn="ctr">
                        <a:buNone/>
                      </a:pPr>
                      <a:r>
                        <a:rPr lang="zh-CN" altLang="en-US"/>
                        <a:t>大于</a:t>
                      </a:r>
                      <a:r>
                        <a:rPr lang="en-US" altLang="zh-CN"/>
                        <a:t>500</a:t>
                      </a:r>
                      <a:r>
                        <a:rPr lang="zh-CN" altLang="en-US"/>
                        <a:t>万部分</a:t>
                      </a:r>
                    </a:p>
                  </a:txBody>
                  <a:tcPr anchor="ctr"/>
                </a:tc>
                <a:tc>
                  <a:txBody>
                    <a:bodyPr/>
                    <a:lstStyle/>
                    <a:p>
                      <a:pPr algn="ctr">
                        <a:buNone/>
                      </a:pPr>
                      <a:r>
                        <a:rPr lang="zh-CN" altLang="en-US" sz="1800">
                          <a:latin typeface="Arial" panose="020B0604020202020204" pitchFamily="34" charset="0"/>
                          <a:cs typeface="Arial" panose="020B0604020202020204" pitchFamily="34" charset="0"/>
                          <a:sym typeface="+mn-ea"/>
                        </a:rPr>
                        <a:t>≤</a:t>
                      </a:r>
                      <a:r>
                        <a:rPr lang="en-US" altLang="zh-CN" sz="1800">
                          <a:latin typeface="Arial" panose="020B0604020202020204" pitchFamily="34" charset="0"/>
                          <a:cs typeface="Arial" panose="020B0604020202020204" pitchFamily="34" charset="0"/>
                          <a:sym typeface="+mn-ea"/>
                        </a:rPr>
                        <a:t>5%</a:t>
                      </a:r>
                      <a:endParaRPr lang="en-US" altLang="zh-CN" sz="1800">
                        <a:latin typeface="Arial" panose="020B0604020202020204" pitchFamily="34" charset="0"/>
                        <a:cs typeface="Arial" panose="020B0604020202020204" pitchFamily="34" charset="0"/>
                      </a:endParaRPr>
                    </a:p>
                    <a:p>
                      <a:pPr algn="ctr">
                        <a:buNone/>
                      </a:pPr>
                      <a:endParaRPr lang="zh-CN" altLang="en-US"/>
                    </a:p>
                  </a:txBody>
                  <a:tcPr anchor="ctr"/>
                </a:tc>
              </a:tr>
            </a:tbl>
          </a:graphicData>
        </a:graphic>
      </p:graphicFrame>
      <p:sp>
        <p:nvSpPr>
          <p:cNvPr id="8" name="文本框 7"/>
          <p:cNvSpPr txBox="1"/>
          <p:nvPr/>
        </p:nvSpPr>
        <p:spPr>
          <a:xfrm>
            <a:off x="838200" y="6407150"/>
            <a:ext cx="3163570" cy="368300"/>
          </a:xfrm>
          <a:prstGeom prst="rect">
            <a:avLst/>
          </a:prstGeom>
          <a:noFill/>
        </p:spPr>
        <p:txBody>
          <a:bodyPr wrap="square" rtlCol="0">
            <a:spAutoFit/>
          </a:bodyPr>
          <a:lstStyle/>
          <a:p>
            <a:r>
              <a:rPr lang="zh-CN" altLang="en-US" b="1">
                <a:solidFill>
                  <a:schemeClr val="bg1"/>
                </a:solidFill>
              </a:rPr>
              <a:t>第五章  企业研发财政补助</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878591" y="771042"/>
            <a:ext cx="2973310" cy="398780"/>
          </a:xfrm>
          <a:prstGeom prst="rect">
            <a:avLst/>
          </a:prstGeom>
        </p:spPr>
        <p:txBody>
          <a:bodyPr wrap="square">
            <a:spAutoFit/>
          </a:bodyPr>
          <a:lstStyle/>
          <a:p>
            <a:r>
              <a:rPr lang="en-US" altLang="zh-CN" sz="2000" b="1" dirty="0">
                <a:solidFill>
                  <a:srgbClr val="FF9300"/>
                </a:solidFill>
                <a:latin typeface="微软雅黑" panose="020B0503020204020204" pitchFamily="34" charset="-122"/>
                <a:ea typeface="微软雅黑" panose="020B0503020204020204" pitchFamily="34" charset="-122"/>
              </a:rPr>
              <a:t>1</a:t>
            </a:r>
            <a:r>
              <a:rPr lang="zh-CN" altLang="en-US" sz="2000" b="1" dirty="0">
                <a:solidFill>
                  <a:srgbClr val="FF9300"/>
                </a:solidFill>
                <a:latin typeface="微软雅黑" panose="020B0503020204020204" pitchFamily="34" charset="-122"/>
                <a:ea typeface="微软雅黑" panose="020B0503020204020204" pitchFamily="34" charset="-122"/>
              </a:rPr>
              <a:t>、企业怎么做</a:t>
            </a:r>
            <a:r>
              <a:rPr lang="en-US" altLang="zh-CN" sz="2000" b="1" dirty="0">
                <a:solidFill>
                  <a:srgbClr val="FF9300"/>
                </a:solidFill>
                <a:latin typeface="微软雅黑" panose="020B0503020204020204" pitchFamily="34" charset="-122"/>
                <a:ea typeface="微软雅黑" panose="020B0503020204020204" pitchFamily="34" charset="-122"/>
              </a:rPr>
              <a:t>(</a:t>
            </a:r>
            <a:r>
              <a:rPr lang="zh-CN" altLang="en-US" sz="2000" b="1" dirty="0">
                <a:solidFill>
                  <a:srgbClr val="FF9300"/>
                </a:solidFill>
                <a:latin typeface="微软雅黑" panose="020B0503020204020204" pitchFamily="34" charset="-122"/>
                <a:ea typeface="微软雅黑" panose="020B0503020204020204" pitchFamily="34" charset="-122"/>
              </a:rPr>
              <a:t>写</a:t>
            </a:r>
            <a:r>
              <a:rPr lang="zh-CN" altLang="zh-CN" sz="2000" b="1" dirty="0">
                <a:solidFill>
                  <a:srgbClr val="FF9300"/>
                </a:solidFill>
                <a:latin typeface="微软雅黑" panose="020B0503020204020204" pitchFamily="34" charset="-122"/>
                <a:ea typeface="微软雅黑" panose="020B0503020204020204" pitchFamily="34" charset="-122"/>
              </a:rPr>
              <a:t>清楚</a:t>
            </a:r>
            <a:r>
              <a:rPr lang="en-US" altLang="zh-CN" sz="2000" b="1" dirty="0">
                <a:solidFill>
                  <a:srgbClr val="FF9300"/>
                </a:solidFill>
                <a:latin typeface="微软雅黑" panose="020B0503020204020204" pitchFamily="34" charset="-122"/>
                <a:ea typeface="微软雅黑" panose="020B0503020204020204" pitchFamily="34" charset="-122"/>
              </a:rPr>
              <a:t>)</a:t>
            </a:r>
          </a:p>
        </p:txBody>
      </p:sp>
      <p:sp>
        <p:nvSpPr>
          <p:cNvPr id="20" name="矩形 19"/>
          <p:cNvSpPr/>
          <p:nvPr/>
        </p:nvSpPr>
        <p:spPr>
          <a:xfrm>
            <a:off x="1912620" y="5001260"/>
            <a:ext cx="9030970" cy="645160"/>
          </a:xfrm>
          <a:prstGeom prst="rect">
            <a:avLst/>
          </a:prstGeom>
        </p:spPr>
        <p:txBody>
          <a:bodyPr wrap="square">
            <a:spAutoFit/>
          </a:bodyPr>
          <a:lstStyle/>
          <a:p>
            <a:pPr>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rPr>
              <a:t>讲课目的：规范企业研发项目管理，研发项目顺利通过鉴定</a:t>
            </a:r>
          </a:p>
        </p:txBody>
      </p:sp>
      <p:sp>
        <p:nvSpPr>
          <p:cNvPr id="23" name="TextBox 1"/>
          <p:cNvSpPr txBox="1"/>
          <p:nvPr/>
        </p:nvSpPr>
        <p:spPr>
          <a:xfrm>
            <a:off x="842590" y="1246932"/>
            <a:ext cx="5916019" cy="369332"/>
          </a:xfrm>
          <a:prstGeom prst="rect">
            <a:avLst/>
          </a:prstGeom>
          <a:noFill/>
        </p:spPr>
        <p:txBody>
          <a:bodyPr wrap="square"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企业按照研发活动的概念和定义来描述自己的</a:t>
            </a: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研发项目</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842591" y="1616264"/>
            <a:ext cx="3627679" cy="72000"/>
            <a:chOff x="842591" y="1616264"/>
            <a:chExt cx="3627679" cy="72000"/>
          </a:xfrm>
        </p:grpSpPr>
        <p:cxnSp>
          <p:nvCxnSpPr>
            <p:cNvPr id="27" name="直接连接符 26"/>
            <p:cNvCxnSpPr/>
            <p:nvPr/>
          </p:nvCxnSpPr>
          <p:spPr>
            <a:xfrm>
              <a:off x="870270" y="1652264"/>
              <a:ext cx="3600000" cy="0"/>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842591" y="1616264"/>
              <a:ext cx="72000" cy="72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
          <p:cNvSpPr txBox="1"/>
          <p:nvPr/>
        </p:nvSpPr>
        <p:spPr>
          <a:xfrm>
            <a:off x="876899" y="4319291"/>
            <a:ext cx="6982817" cy="369332"/>
          </a:xfrm>
          <a:prstGeom prst="rect">
            <a:avLst/>
          </a:prstGeom>
          <a:noFill/>
        </p:spPr>
        <p:txBody>
          <a:bodyPr wrap="square"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鉴定专家按照研发活动的概念和定义来判断项目是否属于研发活动</a:t>
            </a:r>
          </a:p>
        </p:txBody>
      </p:sp>
      <p:grpSp>
        <p:nvGrpSpPr>
          <p:cNvPr id="12" name="组合 29"/>
          <p:cNvGrpSpPr/>
          <p:nvPr/>
        </p:nvGrpSpPr>
        <p:grpSpPr>
          <a:xfrm>
            <a:off x="876900" y="4688623"/>
            <a:ext cx="3627679" cy="72000"/>
            <a:chOff x="842591" y="1616264"/>
            <a:chExt cx="3627679" cy="72000"/>
          </a:xfrm>
        </p:grpSpPr>
        <p:cxnSp>
          <p:nvCxnSpPr>
            <p:cNvPr id="13" name="直接连接符 26"/>
            <p:cNvCxnSpPr/>
            <p:nvPr/>
          </p:nvCxnSpPr>
          <p:spPr>
            <a:xfrm>
              <a:off x="870270" y="1652264"/>
              <a:ext cx="3600000" cy="0"/>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842591" y="1616264"/>
              <a:ext cx="72000" cy="72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843915" y="3830955"/>
            <a:ext cx="3660775" cy="398780"/>
          </a:xfrm>
          <a:prstGeom prst="rect">
            <a:avLst/>
          </a:prstGeom>
        </p:spPr>
        <p:txBody>
          <a:bodyPr wrap="square">
            <a:spAutoFit/>
          </a:bodyPr>
          <a:lstStyle/>
          <a:p>
            <a:r>
              <a:rPr lang="en-US" altLang="zh-CN" sz="2000" b="1" dirty="0">
                <a:solidFill>
                  <a:srgbClr val="FF9300"/>
                </a:solidFill>
                <a:latin typeface="微软雅黑" panose="020B0503020204020204" pitchFamily="34" charset="-122"/>
                <a:ea typeface="微软雅黑" panose="020B0503020204020204" pitchFamily="34" charset="-122"/>
              </a:rPr>
              <a:t>2</a:t>
            </a:r>
            <a:r>
              <a:rPr lang="zh-CN" altLang="en-US" sz="2000" b="1" dirty="0">
                <a:solidFill>
                  <a:srgbClr val="FF9300"/>
                </a:solidFill>
                <a:latin typeface="微软雅黑" panose="020B0503020204020204" pitchFamily="34" charset="-122"/>
                <a:ea typeface="微软雅黑" panose="020B0503020204020204" pitchFamily="34" charset="-122"/>
              </a:rPr>
              <a:t>、鉴定专家怎么做（看明白）</a:t>
            </a:r>
            <a:endParaRPr lang="zh-CN" altLang="en-US" sz="2000" dirty="0">
              <a:solidFill>
                <a:srgbClr val="FF9300"/>
              </a:solidFill>
            </a:endParaRPr>
          </a:p>
        </p:txBody>
      </p:sp>
      <p:sp>
        <p:nvSpPr>
          <p:cNvPr id="3" name="矩形 2"/>
          <p:cNvSpPr/>
          <p:nvPr/>
        </p:nvSpPr>
        <p:spPr>
          <a:xfrm>
            <a:off x="912900" y="1804640"/>
            <a:ext cx="10448262" cy="2169825"/>
          </a:xfrm>
          <a:prstGeom prst="rect">
            <a:avLst/>
          </a:prstGeom>
        </p:spPr>
        <p:txBody>
          <a:bodyPr wrap="square">
            <a:spAutoFit/>
          </a:bodyPr>
          <a:lstStyle/>
          <a:p>
            <a:pPr>
              <a:lnSpc>
                <a:spcPct val="150000"/>
              </a:lnSpc>
            </a:pPr>
            <a:r>
              <a:rPr lang="zh-CN" altLang="zh-CN" kern="100" dirty="0">
                <a:latin typeface="+mn-ea"/>
                <a:cs typeface="Times New Roman" panose="02020603050405020304" charset="0"/>
              </a:rPr>
              <a:t>为了确保企业竞争优势，推动企业高速发展与成长，研发活动对企业来说至关重要。研发费用加计扣除</a:t>
            </a:r>
            <a:r>
              <a:rPr lang="zh-CN" altLang="zh-CN" kern="100" dirty="0" smtClean="0">
                <a:latin typeface="+mn-ea"/>
                <a:cs typeface="Times New Roman" panose="02020603050405020304" charset="0"/>
              </a:rPr>
              <a:t>政策</a:t>
            </a:r>
            <a:r>
              <a:rPr lang="zh-CN" altLang="en-US" kern="100" dirty="0">
                <a:latin typeface="+mn-ea"/>
                <a:cs typeface="Times New Roman" panose="02020603050405020304" charset="0"/>
              </a:rPr>
              <a:t>由</a:t>
            </a:r>
            <a:r>
              <a:rPr lang="zh-CN" altLang="zh-CN" b="1" kern="100" dirty="0" smtClean="0">
                <a:solidFill>
                  <a:srgbClr val="FF9300"/>
                </a:solidFill>
                <a:latin typeface="+mn-ea"/>
                <a:cs typeface="Times New Roman" panose="02020603050405020304" charset="0"/>
              </a:rPr>
              <a:t>“</a:t>
            </a:r>
            <a:r>
              <a:rPr lang="zh-CN" altLang="en-US" b="1" kern="100" dirty="0" smtClean="0">
                <a:solidFill>
                  <a:srgbClr val="FF9300"/>
                </a:solidFill>
                <a:latin typeface="+mn-ea"/>
                <a:cs typeface="Times New Roman" panose="02020603050405020304" charset="0"/>
              </a:rPr>
              <a:t>备案管理</a:t>
            </a:r>
            <a:r>
              <a:rPr lang="zh-CN" altLang="zh-CN" b="1" kern="100" dirty="0" smtClean="0">
                <a:solidFill>
                  <a:srgbClr val="FF9300"/>
                </a:solidFill>
                <a:latin typeface="+mn-ea"/>
                <a:cs typeface="Times New Roman" panose="02020603050405020304" charset="0"/>
              </a:rPr>
              <a:t>”</a:t>
            </a:r>
            <a:r>
              <a:rPr lang="zh-CN" altLang="zh-CN" kern="100" dirty="0" smtClean="0">
                <a:latin typeface="+mn-ea"/>
                <a:cs typeface="Times New Roman" panose="02020603050405020304" charset="0"/>
              </a:rPr>
              <a:t>改为</a:t>
            </a:r>
            <a:r>
              <a:rPr lang="zh-CN" altLang="en-US" b="1" kern="100" dirty="0">
                <a:solidFill>
                  <a:srgbClr val="FF9300"/>
                </a:solidFill>
                <a:latin typeface="+mn-ea"/>
                <a:cs typeface="Times New Roman" panose="02020603050405020304" charset="0"/>
              </a:rPr>
              <a:t>“自行判别、申报享受、相关资料留存备查”</a:t>
            </a:r>
            <a:r>
              <a:rPr lang="zh-CN" altLang="zh-CN" kern="100" dirty="0">
                <a:latin typeface="+mn-ea"/>
                <a:cs typeface="Times New Roman" panose="02020603050405020304" charset="0"/>
              </a:rPr>
              <a:t>，意味着企业需要</a:t>
            </a:r>
            <a:r>
              <a:rPr lang="zh-CN" altLang="zh-CN" b="1" kern="100" dirty="0">
                <a:solidFill>
                  <a:srgbClr val="FF9300"/>
                </a:solidFill>
                <a:latin typeface="+mn-ea"/>
                <a:cs typeface="Times New Roman" panose="02020603050405020304" charset="0"/>
              </a:rPr>
              <a:t>自主地判定</a:t>
            </a:r>
            <a:r>
              <a:rPr lang="zh-CN" altLang="zh-CN" kern="100" dirty="0">
                <a:latin typeface="+mn-ea"/>
                <a:cs typeface="Times New Roman" panose="02020603050405020304" charset="0"/>
              </a:rPr>
              <a:t>所从事的活动是否符合“研发活动”，才能在后续的政府部门管理中满足要求，</a:t>
            </a:r>
            <a:r>
              <a:rPr lang="zh-CN" altLang="en-US" kern="100" dirty="0">
                <a:latin typeface="+mn-ea"/>
                <a:cs typeface="Times New Roman" panose="02020603050405020304" charset="0"/>
              </a:rPr>
              <a:t>顺利</a:t>
            </a:r>
            <a:r>
              <a:rPr lang="zh-CN" altLang="zh-CN" kern="100" dirty="0">
                <a:latin typeface="+mn-ea"/>
                <a:cs typeface="Times New Roman" panose="02020603050405020304" charset="0"/>
              </a:rPr>
              <a:t>享受加计扣除税收优惠政策。</a:t>
            </a:r>
            <a:endParaRPr lang="en-US" altLang="zh-CN" dirty="0">
              <a:latin typeface="+mn-ea"/>
            </a:endParaRPr>
          </a:p>
          <a:p>
            <a:pPr>
              <a:lnSpc>
                <a:spcPct val="150000"/>
              </a:lnSpc>
            </a:pPr>
            <a:endParaRPr lang="zh-CN" altLang="en-US" dirty="0">
              <a:latin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9300" y="530860"/>
            <a:ext cx="10515600" cy="532130"/>
          </a:xfrm>
        </p:spPr>
        <p:txBody>
          <a:bodyPr/>
          <a:lstStyle/>
          <a:p>
            <a:r>
              <a:rPr lang="en-US" altLang="zh-CN" sz="2000">
                <a:latin typeface="+mj-ea"/>
                <a:cs typeface="+mj-ea"/>
              </a:rPr>
              <a:t> </a:t>
            </a:r>
            <a:r>
              <a:rPr sz="2000">
                <a:latin typeface="+mj-ea"/>
                <a:cs typeface="+mj-ea"/>
                <a:sym typeface="+mn-ea"/>
              </a:rPr>
              <a:t>（一）补助比例</a:t>
            </a:r>
            <a:endParaRPr lang="zh-CN" altLang="en-US" sz="2000">
              <a:latin typeface="+mj-ea"/>
              <a:cs typeface="+mj-ea"/>
            </a:endParaRPr>
          </a:p>
        </p:txBody>
      </p:sp>
      <p:sp>
        <p:nvSpPr>
          <p:cNvPr id="4" name="标题 1"/>
          <p:cNvSpPr>
            <a:spLocks noGrp="1"/>
          </p:cNvSpPr>
          <p:nvPr/>
        </p:nvSpPr>
        <p:spPr>
          <a:xfrm>
            <a:off x="909320" y="2690495"/>
            <a:ext cx="11163935" cy="381000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sz="2000">
                <a:latin typeface="+mj-ea"/>
                <a:cs typeface="+mj-ea"/>
              </a:rPr>
              <a:t> </a:t>
            </a:r>
          </a:p>
          <a:p>
            <a:endParaRPr lang="en-US" sz="1800">
              <a:latin typeface="+mj-ea"/>
              <a:cs typeface="+mj-ea"/>
            </a:endParaRPr>
          </a:p>
        </p:txBody>
      </p:sp>
      <p:sp>
        <p:nvSpPr>
          <p:cNvPr id="6" name="文本框 5"/>
          <p:cNvSpPr txBox="1"/>
          <p:nvPr/>
        </p:nvSpPr>
        <p:spPr>
          <a:xfrm>
            <a:off x="909320" y="1064260"/>
            <a:ext cx="10881360" cy="922020"/>
          </a:xfrm>
          <a:prstGeom prst="rect">
            <a:avLst/>
          </a:prstGeom>
          <a:noFill/>
        </p:spPr>
        <p:txBody>
          <a:bodyPr wrap="square" rtlCol="0">
            <a:spAutoFit/>
          </a:bodyPr>
          <a:lstStyle/>
          <a:p>
            <a:pPr indent="0">
              <a:lnSpc>
                <a:spcPct val="150000"/>
              </a:lnSpc>
              <a:buFont typeface="Wingdings" panose="05000000000000000000" charset="0"/>
              <a:buNone/>
            </a:pPr>
            <a:r>
              <a:rPr lang="zh-CN" altLang="en-US">
                <a:solidFill>
                  <a:schemeClr val="tx1"/>
                </a:solidFill>
              </a:rPr>
              <a:t>非首次享受补助的企业，年度补助额度</a:t>
            </a:r>
            <a:r>
              <a:rPr lang="zh-CN" altLang="en-US">
                <a:solidFill>
                  <a:srgbClr val="C00000"/>
                </a:solidFill>
              </a:rPr>
              <a:t>按存量补助和增量补助分别测算</a:t>
            </a:r>
            <a:r>
              <a:rPr lang="zh-CN" altLang="en-US">
                <a:solidFill>
                  <a:schemeClr val="tx1"/>
                </a:solidFill>
              </a:rPr>
              <a:t>。将2017年度以来已享受财政补助的研发费用</a:t>
            </a:r>
            <a:r>
              <a:rPr lang="zh-CN" altLang="en-US">
                <a:solidFill>
                  <a:srgbClr val="C00000"/>
                </a:solidFill>
              </a:rPr>
              <a:t>最大值</a:t>
            </a:r>
            <a:r>
              <a:rPr lang="zh-CN" altLang="en-US">
                <a:solidFill>
                  <a:schemeClr val="tx1"/>
                </a:solidFill>
              </a:rPr>
              <a:t>作为基数，</a:t>
            </a:r>
            <a:r>
              <a:rPr lang="zh-CN" altLang="en-US">
                <a:solidFill>
                  <a:srgbClr val="C00000"/>
                </a:solidFill>
              </a:rPr>
              <a:t>基数内的研发费用继续享受存量补助，超基数部分给予增量补助</a:t>
            </a:r>
            <a:r>
              <a:rPr lang="zh-CN" altLang="en-US">
                <a:solidFill>
                  <a:schemeClr val="tx1"/>
                </a:solidFill>
              </a:rPr>
              <a:t>。</a:t>
            </a:r>
          </a:p>
        </p:txBody>
      </p:sp>
      <p:graphicFrame>
        <p:nvGraphicFramePr>
          <p:cNvPr id="8" name="表格 7"/>
          <p:cNvGraphicFramePr/>
          <p:nvPr>
            <p:custDataLst>
              <p:tags r:id="rId1"/>
            </p:custDataLst>
          </p:nvPr>
        </p:nvGraphicFramePr>
        <p:xfrm>
          <a:off x="1828800" y="2286000"/>
          <a:ext cx="7873365" cy="3901440"/>
        </p:xfrm>
        <a:graphic>
          <a:graphicData uri="http://schemas.openxmlformats.org/drawingml/2006/table">
            <a:tbl>
              <a:tblPr firstRow="1" bandRow="1">
                <a:tableStyleId>{5C22544A-7EE6-4342-B048-85BDC9FD1C3A}</a:tableStyleId>
              </a:tblPr>
              <a:tblGrid>
                <a:gridCol w="2624455"/>
                <a:gridCol w="2624455"/>
                <a:gridCol w="2624455"/>
              </a:tblGrid>
              <a:tr h="386080">
                <a:tc>
                  <a:txBody>
                    <a:bodyPr/>
                    <a:lstStyle/>
                    <a:p>
                      <a:pPr>
                        <a:buNone/>
                      </a:pPr>
                      <a:endParaRPr lang="zh-CN" altLang="en-US"/>
                    </a:p>
                  </a:txBody>
                  <a:tcPr anchor="ctr"/>
                </a:tc>
                <a:tc>
                  <a:txBody>
                    <a:bodyPr/>
                    <a:lstStyle/>
                    <a:p>
                      <a:pPr algn="ctr">
                        <a:buNone/>
                      </a:pPr>
                      <a:r>
                        <a:rPr lang="zh-CN" altLang="en-US"/>
                        <a:t>年度研发费用</a:t>
                      </a:r>
                    </a:p>
                  </a:txBody>
                  <a:tcPr anchor="ctr"/>
                </a:tc>
                <a:tc>
                  <a:txBody>
                    <a:bodyPr/>
                    <a:lstStyle/>
                    <a:p>
                      <a:pPr algn="ctr">
                        <a:buNone/>
                      </a:pPr>
                      <a:r>
                        <a:rPr lang="zh-CN" altLang="en-US"/>
                        <a:t>补助比例</a:t>
                      </a:r>
                    </a:p>
                  </a:txBody>
                  <a:tcPr anchor="ctr"/>
                </a:tc>
              </a:tr>
              <a:tr h="658495">
                <a:tc rowSpan="2">
                  <a:txBody>
                    <a:bodyPr/>
                    <a:lstStyle/>
                    <a:p>
                      <a:pPr algn="ctr">
                        <a:buNone/>
                      </a:pPr>
                      <a:r>
                        <a:rPr lang="zh-CN" altLang="en-US"/>
                        <a:t>存量补助</a:t>
                      </a:r>
                    </a:p>
                  </a:txBody>
                  <a:tcPr anchor="ctr"/>
                </a:tc>
                <a:tc>
                  <a:txBody>
                    <a:bodyPr/>
                    <a:lstStyle/>
                    <a:p>
                      <a:pPr algn="ctr">
                        <a:buNone/>
                      </a:pPr>
                      <a:r>
                        <a:rPr lang="zh-CN" altLang="en-US"/>
                        <a:t>小于</a:t>
                      </a:r>
                      <a:r>
                        <a:rPr lang="en-US" altLang="zh-CN"/>
                        <a:t>500</a:t>
                      </a:r>
                      <a:r>
                        <a:rPr lang="zh-CN" altLang="en-US"/>
                        <a:t>万部分</a:t>
                      </a:r>
                    </a:p>
                  </a:txBody>
                  <a:tcPr anchor="ctr"/>
                </a:tc>
                <a:tc>
                  <a:txBody>
                    <a:bodyPr/>
                    <a:lstStyle/>
                    <a:p>
                      <a:pPr algn="ctr">
                        <a:buNone/>
                      </a:pPr>
                      <a:r>
                        <a:rPr lang="zh-CN" altLang="en-US">
                          <a:latin typeface="Arial" panose="020B0604020202020204" pitchFamily="34" charset="0"/>
                          <a:cs typeface="Arial" panose="020B0604020202020204" pitchFamily="34" charset="0"/>
                        </a:rPr>
                        <a:t>≤</a:t>
                      </a:r>
                      <a:r>
                        <a:rPr lang="en-US" altLang="zh-CN">
                          <a:latin typeface="Arial" panose="020B0604020202020204" pitchFamily="34" charset="0"/>
                          <a:cs typeface="Arial" panose="020B0604020202020204" pitchFamily="34" charset="0"/>
                        </a:rPr>
                        <a:t>5%</a:t>
                      </a:r>
                    </a:p>
                  </a:txBody>
                  <a:tcPr anchor="ctr"/>
                </a:tc>
              </a:tr>
              <a:tr h="750570">
                <a:tc vMerge="1">
                  <a:txBody>
                    <a:bodyPr/>
                    <a:lstStyle/>
                    <a:p>
                      <a:endParaRPr lang="zh-CN"/>
                    </a:p>
                  </a:txBody>
                  <a:tcPr/>
                </a:tc>
                <a:tc>
                  <a:txBody>
                    <a:bodyPr/>
                    <a:lstStyle/>
                    <a:p>
                      <a:pPr algn="ctr">
                        <a:buNone/>
                      </a:pPr>
                      <a:r>
                        <a:rPr lang="zh-CN" altLang="en-US"/>
                        <a:t>大于</a:t>
                      </a:r>
                      <a:r>
                        <a:rPr lang="en-US" altLang="zh-CN"/>
                        <a:t>500</a:t>
                      </a:r>
                      <a:r>
                        <a:rPr lang="zh-CN" altLang="en-US"/>
                        <a:t>万部分</a:t>
                      </a:r>
                    </a:p>
                  </a:txBody>
                  <a:tcPr anchor="ctr">
                    <a:solidFill>
                      <a:schemeClr val="accent1">
                        <a:lumMod val="40000"/>
                        <a:lumOff val="60000"/>
                      </a:schemeClr>
                    </a:solidFill>
                  </a:tcPr>
                </a:tc>
                <a:tc>
                  <a:txBody>
                    <a:bodyPr/>
                    <a:lstStyle/>
                    <a:p>
                      <a:pPr algn="ctr">
                        <a:buNone/>
                      </a:pPr>
                      <a:r>
                        <a:rPr lang="zh-CN" altLang="en-US" sz="1800">
                          <a:latin typeface="Arial" panose="020B0604020202020204" pitchFamily="34" charset="0"/>
                          <a:cs typeface="Arial" panose="020B0604020202020204" pitchFamily="34" charset="0"/>
                          <a:sym typeface="+mn-ea"/>
                        </a:rPr>
                        <a:t>≤</a:t>
                      </a:r>
                      <a:r>
                        <a:rPr lang="en-US" altLang="zh-CN" sz="1800">
                          <a:latin typeface="Arial" panose="020B0604020202020204" pitchFamily="34" charset="0"/>
                          <a:cs typeface="Arial" panose="020B0604020202020204" pitchFamily="34" charset="0"/>
                          <a:sym typeface="+mn-ea"/>
                        </a:rPr>
                        <a:t>3%</a:t>
                      </a:r>
                      <a:endParaRPr lang="en-US" altLang="zh-CN" sz="1800">
                        <a:latin typeface="Arial" panose="020B0604020202020204" pitchFamily="34" charset="0"/>
                        <a:cs typeface="Arial" panose="020B0604020202020204" pitchFamily="34" charset="0"/>
                      </a:endParaRPr>
                    </a:p>
                    <a:p>
                      <a:pPr algn="ctr">
                        <a:buNone/>
                      </a:pPr>
                      <a:endParaRPr lang="zh-CN" altLang="en-US"/>
                    </a:p>
                  </a:txBody>
                  <a:tcPr anchor="ctr">
                    <a:solidFill>
                      <a:schemeClr val="accent1">
                        <a:lumMod val="40000"/>
                        <a:lumOff val="60000"/>
                      </a:schemeClr>
                    </a:solidFill>
                  </a:tcPr>
                </a:tc>
              </a:tr>
              <a:tr h="365760">
                <a:tc gridSpan="3">
                  <a:txBody>
                    <a:bodyPr/>
                    <a:lstStyle/>
                    <a:p>
                      <a:pPr algn="ctr">
                        <a:buNone/>
                      </a:pPr>
                      <a:endParaRPr lang="zh-CN" altLang="en-US"/>
                    </a:p>
                  </a:txBody>
                  <a:tcPr anchor="ctr">
                    <a:solidFill>
                      <a:schemeClr val="bg1"/>
                    </a:solidFill>
                  </a:tcPr>
                </a:tc>
                <a:tc hMerge="1">
                  <a:txBody>
                    <a:bodyPr/>
                    <a:lstStyle/>
                    <a:p>
                      <a:endParaRPr lang="zh-CN"/>
                    </a:p>
                  </a:txBody>
                  <a:tcPr anchor="ctr"/>
                </a:tc>
                <a:tc hMerge="1">
                  <a:txBody>
                    <a:bodyPr/>
                    <a:lstStyle/>
                    <a:p>
                      <a:endParaRPr lang="zh-CN"/>
                    </a:p>
                  </a:txBody>
                  <a:tcPr anchor="ctr"/>
                </a:tc>
              </a:tr>
              <a:tr h="851535">
                <a:tc rowSpan="2">
                  <a:txBody>
                    <a:bodyPr/>
                    <a:lstStyle/>
                    <a:p>
                      <a:pPr algn="ctr">
                        <a:buNone/>
                      </a:pPr>
                      <a:r>
                        <a:rPr lang="zh-CN" altLang="en-US"/>
                        <a:t>增量补助</a:t>
                      </a:r>
                    </a:p>
                  </a:txBody>
                  <a:tcPr anchor="ctr"/>
                </a:tc>
                <a:tc>
                  <a:txBody>
                    <a:bodyPr/>
                    <a:lstStyle/>
                    <a:p>
                      <a:pPr algn="ctr">
                        <a:buNone/>
                      </a:pPr>
                      <a:r>
                        <a:rPr lang="zh-CN" altLang="en-US"/>
                        <a:t>小于</a:t>
                      </a:r>
                      <a:r>
                        <a:rPr lang="en-US" altLang="zh-CN"/>
                        <a:t>500</a:t>
                      </a:r>
                      <a:r>
                        <a:rPr lang="zh-CN" altLang="en-US"/>
                        <a:t>万部分</a:t>
                      </a:r>
                    </a:p>
                  </a:txBody>
                  <a:tcPr anchor="ctr"/>
                </a:tc>
                <a:tc>
                  <a:txBody>
                    <a:bodyPr/>
                    <a:lstStyle/>
                    <a:p>
                      <a:pPr algn="ctr">
                        <a:buNone/>
                      </a:pPr>
                      <a:r>
                        <a:rPr lang="en-US" altLang="zh-CN">
                          <a:latin typeface="Arial" panose="020B0604020202020204" pitchFamily="34" charset="0"/>
                          <a:cs typeface="Arial" panose="020B0604020202020204" pitchFamily="34" charset="0"/>
                        </a:rPr>
                        <a:t>20%</a:t>
                      </a:r>
                    </a:p>
                  </a:txBody>
                  <a:tcPr anchor="ctr"/>
                </a:tc>
              </a:tr>
              <a:tr h="889000">
                <a:tc vMerge="1">
                  <a:txBody>
                    <a:bodyPr/>
                    <a:lstStyle/>
                    <a:p>
                      <a:endParaRPr lang="zh-CN"/>
                    </a:p>
                  </a:txBody>
                  <a:tcPr/>
                </a:tc>
                <a:tc>
                  <a:txBody>
                    <a:bodyPr/>
                    <a:lstStyle/>
                    <a:p>
                      <a:pPr algn="ctr">
                        <a:buNone/>
                      </a:pPr>
                      <a:r>
                        <a:rPr lang="zh-CN" altLang="en-US"/>
                        <a:t>大于</a:t>
                      </a:r>
                      <a:r>
                        <a:rPr lang="en-US" altLang="zh-CN"/>
                        <a:t>500</a:t>
                      </a:r>
                      <a:r>
                        <a:rPr lang="zh-CN" altLang="en-US"/>
                        <a:t>万部分</a:t>
                      </a:r>
                    </a:p>
                  </a:txBody>
                  <a:tcPr anchor="ctr">
                    <a:solidFill>
                      <a:schemeClr val="accent1">
                        <a:lumMod val="40000"/>
                        <a:lumOff val="60000"/>
                      </a:schemeClr>
                    </a:solidFill>
                  </a:tcPr>
                </a:tc>
                <a:tc>
                  <a:txBody>
                    <a:bodyPr/>
                    <a:lstStyle/>
                    <a:p>
                      <a:pPr algn="ctr">
                        <a:buNone/>
                      </a:pPr>
                      <a:endParaRPr lang="en-US" altLang="zh-CN" sz="1800">
                        <a:latin typeface="Arial" panose="020B0604020202020204" pitchFamily="34" charset="0"/>
                        <a:cs typeface="Arial" panose="020B0604020202020204" pitchFamily="34" charset="0"/>
                        <a:sym typeface="+mn-ea"/>
                      </a:endParaRPr>
                    </a:p>
                    <a:p>
                      <a:pPr algn="ctr">
                        <a:buNone/>
                      </a:pPr>
                      <a:r>
                        <a:rPr lang="en-US" altLang="zh-CN" sz="1800">
                          <a:latin typeface="Arial" panose="020B0604020202020204" pitchFamily="34" charset="0"/>
                          <a:cs typeface="Arial" panose="020B0604020202020204" pitchFamily="34" charset="0"/>
                          <a:sym typeface="+mn-ea"/>
                        </a:rPr>
                        <a:t>10%</a:t>
                      </a:r>
                      <a:endParaRPr lang="zh-CN" altLang="en-US"/>
                    </a:p>
                  </a:txBody>
                  <a:tcPr anchor="ctr">
                    <a:solidFill>
                      <a:schemeClr val="accent1">
                        <a:lumMod val="40000"/>
                        <a:lumOff val="60000"/>
                      </a:schemeClr>
                    </a:solidFill>
                  </a:tcPr>
                </a:tc>
              </a:tr>
            </a:tbl>
          </a:graphicData>
        </a:graphic>
      </p:graphicFrame>
      <p:sp>
        <p:nvSpPr>
          <p:cNvPr id="5" name="文本框 4"/>
          <p:cNvSpPr txBox="1"/>
          <p:nvPr/>
        </p:nvSpPr>
        <p:spPr>
          <a:xfrm>
            <a:off x="838200" y="6407150"/>
            <a:ext cx="3163570" cy="368300"/>
          </a:xfrm>
          <a:prstGeom prst="rect">
            <a:avLst/>
          </a:prstGeom>
          <a:noFill/>
        </p:spPr>
        <p:txBody>
          <a:bodyPr wrap="square" rtlCol="0">
            <a:spAutoFit/>
          </a:bodyPr>
          <a:lstStyle/>
          <a:p>
            <a:r>
              <a:rPr lang="zh-CN" altLang="en-US" b="1">
                <a:solidFill>
                  <a:schemeClr val="bg1"/>
                </a:solidFill>
              </a:rPr>
              <a:t>第五章  企业研发财政补助</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9300" y="530860"/>
            <a:ext cx="10515600" cy="532130"/>
          </a:xfrm>
        </p:spPr>
        <p:txBody>
          <a:bodyPr/>
          <a:lstStyle/>
          <a:p>
            <a:r>
              <a:rPr lang="en-US" altLang="zh-CN" sz="2000">
                <a:latin typeface="+mj-ea"/>
                <a:cs typeface="+mj-ea"/>
              </a:rPr>
              <a:t> </a:t>
            </a:r>
            <a:r>
              <a:rPr sz="2000">
                <a:latin typeface="+mj-ea"/>
                <a:cs typeface="+mj-ea"/>
                <a:sym typeface="+mn-ea"/>
              </a:rPr>
              <a:t>（</a:t>
            </a:r>
            <a:r>
              <a:rPr lang="zh-CN" sz="2000">
                <a:latin typeface="+mj-ea"/>
                <a:cs typeface="+mj-ea"/>
                <a:sym typeface="+mn-ea"/>
              </a:rPr>
              <a:t>二</a:t>
            </a:r>
            <a:r>
              <a:rPr sz="2000">
                <a:latin typeface="+mj-ea"/>
                <a:cs typeface="+mj-ea"/>
                <a:sym typeface="+mn-ea"/>
              </a:rPr>
              <a:t>）补助</a:t>
            </a:r>
            <a:r>
              <a:rPr lang="zh-CN" sz="2000">
                <a:latin typeface="+mj-ea"/>
                <a:cs typeface="+mj-ea"/>
                <a:sym typeface="+mn-ea"/>
              </a:rPr>
              <a:t>限额</a:t>
            </a:r>
          </a:p>
        </p:txBody>
      </p:sp>
      <p:sp>
        <p:nvSpPr>
          <p:cNvPr id="4" name="标题 1"/>
          <p:cNvSpPr>
            <a:spLocks noGrp="1"/>
          </p:cNvSpPr>
          <p:nvPr/>
        </p:nvSpPr>
        <p:spPr>
          <a:xfrm>
            <a:off x="909320" y="2690495"/>
            <a:ext cx="11163935" cy="381000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sz="2000">
                <a:latin typeface="+mj-ea"/>
                <a:cs typeface="+mj-ea"/>
              </a:rPr>
              <a:t> </a:t>
            </a:r>
          </a:p>
          <a:p>
            <a:endParaRPr lang="en-US" sz="1800">
              <a:latin typeface="+mj-ea"/>
              <a:cs typeface="+mj-ea"/>
            </a:endParaRPr>
          </a:p>
        </p:txBody>
      </p:sp>
      <p:sp>
        <p:nvSpPr>
          <p:cNvPr id="6" name="文本框 5"/>
          <p:cNvSpPr txBox="1"/>
          <p:nvPr/>
        </p:nvSpPr>
        <p:spPr>
          <a:xfrm>
            <a:off x="909320" y="1064260"/>
            <a:ext cx="10881360" cy="398780"/>
          </a:xfrm>
          <a:prstGeom prst="rect">
            <a:avLst/>
          </a:prstGeom>
          <a:noFill/>
        </p:spPr>
        <p:txBody>
          <a:bodyPr wrap="square" rtlCol="0">
            <a:spAutoFit/>
          </a:bodyPr>
          <a:lstStyle/>
          <a:p>
            <a:pPr indent="0">
              <a:buFont typeface="Wingdings" panose="05000000000000000000" charset="0"/>
              <a:buNone/>
            </a:pPr>
            <a:r>
              <a:rPr lang="zh-CN" altLang="en-US" sz="2000">
                <a:solidFill>
                  <a:schemeClr val="tx1"/>
                </a:solidFill>
              </a:rPr>
              <a:t>对符合基本条件的不同类型企业</a:t>
            </a:r>
            <a:r>
              <a:rPr lang="zh-CN" altLang="en-US" sz="2000">
                <a:solidFill>
                  <a:srgbClr val="C00000"/>
                </a:solidFill>
              </a:rPr>
              <a:t>采用最高限额管理，最高限额不累加</a:t>
            </a:r>
            <a:endParaRPr lang="zh-CN" altLang="en-US" sz="2000">
              <a:solidFill>
                <a:schemeClr val="tx1"/>
              </a:solidFill>
            </a:endParaRPr>
          </a:p>
        </p:txBody>
      </p:sp>
      <p:graphicFrame>
        <p:nvGraphicFramePr>
          <p:cNvPr id="5" name="表格 4"/>
          <p:cNvGraphicFramePr/>
          <p:nvPr>
            <p:custDataLst>
              <p:tags r:id="rId1"/>
            </p:custDataLst>
          </p:nvPr>
        </p:nvGraphicFramePr>
        <p:xfrm>
          <a:off x="796290" y="1799590"/>
          <a:ext cx="10559415" cy="4321175"/>
        </p:xfrm>
        <a:graphic>
          <a:graphicData uri="http://schemas.openxmlformats.org/drawingml/2006/table">
            <a:tbl>
              <a:tblPr firstRow="1" bandRow="1">
                <a:tableStyleId>{5C22544A-7EE6-4342-B048-85BDC9FD1C3A}</a:tableStyleId>
              </a:tblPr>
              <a:tblGrid>
                <a:gridCol w="9000490"/>
                <a:gridCol w="1558925"/>
              </a:tblGrid>
              <a:tr h="864870">
                <a:tc>
                  <a:txBody>
                    <a:bodyPr/>
                    <a:lstStyle/>
                    <a:p>
                      <a:pPr algn="ctr">
                        <a:buNone/>
                      </a:pPr>
                      <a:r>
                        <a:rPr lang="zh-CN" altLang="en-US" sz="2000" b="1"/>
                        <a:t>企业类型</a:t>
                      </a:r>
                    </a:p>
                  </a:txBody>
                  <a:tcPr anchor="ctr"/>
                </a:tc>
                <a:tc>
                  <a:txBody>
                    <a:bodyPr/>
                    <a:lstStyle/>
                    <a:p>
                      <a:pPr>
                        <a:buNone/>
                      </a:pPr>
                      <a:r>
                        <a:rPr lang="zh-CN" altLang="en-US" sz="2000" b="1"/>
                        <a:t>最高限额</a:t>
                      </a:r>
                    </a:p>
                    <a:p>
                      <a:pPr>
                        <a:buNone/>
                      </a:pPr>
                      <a:r>
                        <a:rPr lang="zh-CN" altLang="en-US" sz="2000" b="1"/>
                        <a:t>（万元）</a:t>
                      </a:r>
                    </a:p>
                  </a:txBody>
                  <a:tcPr/>
                </a:tc>
              </a:tr>
              <a:tr h="720725">
                <a:tc>
                  <a:txBody>
                    <a:bodyPr/>
                    <a:lstStyle/>
                    <a:p>
                      <a:pPr algn="ctr">
                        <a:buNone/>
                      </a:pPr>
                      <a:r>
                        <a:rPr lang="zh-CN" altLang="en-US"/>
                        <a:t>一般企业</a:t>
                      </a:r>
                    </a:p>
                  </a:txBody>
                  <a:tcPr anchor="ctr"/>
                </a:tc>
                <a:tc>
                  <a:txBody>
                    <a:bodyPr/>
                    <a:lstStyle/>
                    <a:p>
                      <a:pPr algn="ctr">
                        <a:lnSpc>
                          <a:spcPct val="100000"/>
                        </a:lnSpc>
                        <a:buNone/>
                      </a:pPr>
                      <a:r>
                        <a:rPr lang="en-US" altLang="zh-CN"/>
                        <a:t>100</a:t>
                      </a:r>
                    </a:p>
                  </a:txBody>
                  <a:tcPr/>
                </a:tc>
              </a:tr>
              <a:tr h="865505">
                <a:tc>
                  <a:txBody>
                    <a:bodyPr/>
                    <a:lstStyle/>
                    <a:p>
                      <a:pPr algn="ctr">
                        <a:buNone/>
                      </a:pPr>
                      <a:r>
                        <a:rPr lang="zh-CN" altLang="en-US"/>
                        <a:t>国家科技型中小企业、高新技术（后备）企业、省节能减排科技创新示范企业、建有省</a:t>
                      </a:r>
                    </a:p>
                    <a:p>
                      <a:pPr algn="ctr">
                        <a:buNone/>
                      </a:pPr>
                      <a:r>
                        <a:rPr lang="zh-CN" altLang="en-US"/>
                        <a:t>级研发平台的企业，以及企业类省新型研发机构</a:t>
                      </a:r>
                    </a:p>
                  </a:txBody>
                  <a:tcPr anchor="ctr">
                    <a:solidFill>
                      <a:schemeClr val="accent1">
                        <a:lumMod val="40000"/>
                        <a:lumOff val="60000"/>
                      </a:schemeClr>
                    </a:solidFill>
                  </a:tcPr>
                </a:tc>
                <a:tc>
                  <a:txBody>
                    <a:bodyPr/>
                    <a:lstStyle/>
                    <a:p>
                      <a:pPr algn="ctr">
                        <a:lnSpc>
                          <a:spcPct val="100000"/>
                        </a:lnSpc>
                        <a:buNone/>
                      </a:pPr>
                      <a:r>
                        <a:rPr lang="en-US" altLang="zh-CN"/>
                        <a:t>200</a:t>
                      </a:r>
                    </a:p>
                  </a:txBody>
                  <a:tcPr>
                    <a:solidFill>
                      <a:schemeClr val="accent1">
                        <a:lumMod val="40000"/>
                        <a:lumOff val="60000"/>
                      </a:schemeClr>
                    </a:solidFill>
                  </a:tcPr>
                </a:tc>
              </a:tr>
              <a:tr h="1005205">
                <a:tc>
                  <a:txBody>
                    <a:bodyPr/>
                    <a:lstStyle/>
                    <a:p>
                      <a:pPr algn="ctr">
                        <a:buNone/>
                      </a:pPr>
                      <a:r>
                        <a:rPr lang="zh-CN" altLang="en-US"/>
                        <a:t>省瞪羚企业（省科技小巨人企业），建有国家级研发平台或省级研发平台考核优秀的企</a:t>
                      </a:r>
                    </a:p>
                    <a:p>
                      <a:pPr algn="ctr">
                        <a:buNone/>
                      </a:pPr>
                      <a:r>
                        <a:rPr lang="zh-CN" altLang="en-US"/>
                        <a:t>业，以及企业类省重大新型研发机构</a:t>
                      </a:r>
                    </a:p>
                  </a:txBody>
                  <a:tcPr anchor="ctr"/>
                </a:tc>
                <a:tc>
                  <a:txBody>
                    <a:bodyPr/>
                    <a:lstStyle/>
                    <a:p>
                      <a:pPr algn="ctr">
                        <a:lnSpc>
                          <a:spcPct val="100000"/>
                        </a:lnSpc>
                        <a:buNone/>
                      </a:pPr>
                      <a:r>
                        <a:rPr lang="en-US" altLang="zh-CN"/>
                        <a:t>300</a:t>
                      </a:r>
                    </a:p>
                  </a:txBody>
                  <a:tcPr/>
                </a:tc>
              </a:tr>
              <a:tr h="864870">
                <a:tc>
                  <a:txBody>
                    <a:bodyPr/>
                    <a:lstStyle/>
                    <a:p>
                      <a:pPr algn="ctr">
                        <a:buNone/>
                      </a:pPr>
                      <a:r>
                        <a:rPr lang="zh-CN" altLang="en-US"/>
                        <a:t>省创新龙头企业</a:t>
                      </a:r>
                    </a:p>
                  </a:txBody>
                  <a:tcPr anchor="ctr">
                    <a:solidFill>
                      <a:schemeClr val="accent1">
                        <a:lumMod val="40000"/>
                        <a:lumOff val="60000"/>
                      </a:schemeClr>
                    </a:solidFill>
                  </a:tcPr>
                </a:tc>
                <a:tc>
                  <a:txBody>
                    <a:bodyPr/>
                    <a:lstStyle/>
                    <a:p>
                      <a:pPr algn="ctr">
                        <a:lnSpc>
                          <a:spcPct val="100000"/>
                        </a:lnSpc>
                        <a:buNone/>
                      </a:pPr>
                      <a:r>
                        <a:rPr lang="en-US" altLang="zh-CN"/>
                        <a:t>400</a:t>
                      </a:r>
                    </a:p>
                  </a:txBody>
                  <a:tcPr>
                    <a:solidFill>
                      <a:schemeClr val="accent1">
                        <a:lumMod val="40000"/>
                        <a:lumOff val="60000"/>
                      </a:schemeClr>
                    </a:solidFill>
                  </a:tcPr>
                </a:tc>
              </a:tr>
            </a:tbl>
          </a:graphicData>
        </a:graphic>
      </p:graphicFrame>
      <p:sp>
        <p:nvSpPr>
          <p:cNvPr id="8" name="文本框 7"/>
          <p:cNvSpPr txBox="1"/>
          <p:nvPr/>
        </p:nvSpPr>
        <p:spPr>
          <a:xfrm>
            <a:off x="838200" y="6407150"/>
            <a:ext cx="3163570" cy="368300"/>
          </a:xfrm>
          <a:prstGeom prst="rect">
            <a:avLst/>
          </a:prstGeom>
          <a:noFill/>
        </p:spPr>
        <p:txBody>
          <a:bodyPr wrap="square" rtlCol="0">
            <a:spAutoFit/>
          </a:bodyPr>
          <a:lstStyle/>
          <a:p>
            <a:r>
              <a:rPr lang="zh-CN" altLang="en-US" b="1">
                <a:solidFill>
                  <a:schemeClr val="bg1"/>
                </a:solidFill>
              </a:rPr>
              <a:t>第五章  企业研发财政补助</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9300" y="530860"/>
            <a:ext cx="10515600" cy="532130"/>
          </a:xfrm>
        </p:spPr>
        <p:txBody>
          <a:bodyPr/>
          <a:lstStyle/>
          <a:p>
            <a:r>
              <a:rPr lang="en-US" altLang="zh-CN" sz="2000">
                <a:solidFill>
                  <a:schemeClr val="tx1">
                    <a:lumMod val="65000"/>
                    <a:lumOff val="35000"/>
                  </a:schemeClr>
                </a:solidFill>
                <a:latin typeface="+mj-ea"/>
                <a:cs typeface="+mj-ea"/>
              </a:rPr>
              <a:t> </a:t>
            </a:r>
            <a:r>
              <a:rPr lang="en-US" altLang="zh-CN" sz="2000" b="1">
                <a:solidFill>
                  <a:schemeClr val="tx1">
                    <a:lumMod val="65000"/>
                    <a:lumOff val="35000"/>
                  </a:schemeClr>
                </a:solidFill>
                <a:latin typeface="+mj-ea"/>
                <a:cs typeface="+mj-ea"/>
              </a:rPr>
              <a:t> 5.4 </a:t>
            </a:r>
            <a:r>
              <a:rPr lang="zh-CN" altLang="en-US" sz="2000" b="1">
                <a:solidFill>
                  <a:schemeClr val="tx1">
                    <a:lumMod val="65000"/>
                    <a:lumOff val="35000"/>
                  </a:schemeClr>
                </a:solidFill>
                <a:latin typeface="+mj-ea"/>
                <a:cs typeface="+mj-ea"/>
              </a:rPr>
              <a:t>补助流程</a:t>
            </a:r>
          </a:p>
        </p:txBody>
      </p:sp>
      <p:sp>
        <p:nvSpPr>
          <p:cNvPr id="4" name="标题 1"/>
          <p:cNvSpPr>
            <a:spLocks noGrp="1"/>
          </p:cNvSpPr>
          <p:nvPr/>
        </p:nvSpPr>
        <p:spPr>
          <a:xfrm>
            <a:off x="1114425" y="2367280"/>
            <a:ext cx="7788275" cy="370205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sz="2000">
                <a:latin typeface="+mj-ea"/>
                <a:cs typeface="+mj-ea"/>
              </a:rPr>
              <a:t>（一）企业研发预算备案</a:t>
            </a:r>
          </a:p>
          <a:p>
            <a:pPr>
              <a:lnSpc>
                <a:spcPct val="150000"/>
              </a:lnSpc>
            </a:pPr>
            <a:r>
              <a:rPr sz="2000">
                <a:solidFill>
                  <a:srgbClr val="C00000"/>
                </a:solidFill>
                <a:latin typeface="+mj-ea"/>
                <a:cs typeface="+mj-ea"/>
              </a:rPr>
              <a:t>每年3月底前</a:t>
            </a:r>
            <a:r>
              <a:rPr sz="2000">
                <a:latin typeface="+mj-ea"/>
                <a:cs typeface="+mj-ea"/>
              </a:rPr>
              <a:t>，组织开展当年度企业研发预算及制度备案申报。</a:t>
            </a:r>
          </a:p>
          <a:p>
            <a:pPr>
              <a:lnSpc>
                <a:spcPct val="150000"/>
              </a:lnSpc>
            </a:pPr>
            <a:r>
              <a:rPr sz="2000">
                <a:latin typeface="+mj-ea"/>
                <a:cs typeface="+mj-ea"/>
              </a:rPr>
              <a:t>参与企业研发预算备案是享受下一年度补助资金的先决条件。</a:t>
            </a:r>
          </a:p>
          <a:p>
            <a:pPr>
              <a:lnSpc>
                <a:spcPct val="150000"/>
              </a:lnSpc>
            </a:pPr>
            <a:r>
              <a:rPr sz="2000">
                <a:latin typeface="+mj-ea"/>
                <a:cs typeface="+mj-ea"/>
              </a:rPr>
              <a:t>（二）企业研发加计扣除申报</a:t>
            </a:r>
          </a:p>
          <a:p>
            <a:pPr>
              <a:lnSpc>
                <a:spcPct val="150000"/>
              </a:lnSpc>
            </a:pPr>
            <a:r>
              <a:rPr sz="2000">
                <a:latin typeface="+mj-ea"/>
                <a:cs typeface="+mj-ea"/>
              </a:rPr>
              <a:t>加计扣除数据是企业研发财政补助资金的测算依据。</a:t>
            </a:r>
          </a:p>
          <a:p>
            <a:pPr>
              <a:lnSpc>
                <a:spcPct val="150000"/>
              </a:lnSpc>
            </a:pPr>
            <a:r>
              <a:rPr sz="2000">
                <a:latin typeface="+mj-ea"/>
                <a:cs typeface="+mj-ea"/>
              </a:rPr>
              <a:t>（三）企业研发财政补助申报</a:t>
            </a:r>
          </a:p>
          <a:p>
            <a:pPr>
              <a:lnSpc>
                <a:spcPct val="150000"/>
              </a:lnSpc>
            </a:pPr>
            <a:r>
              <a:rPr sz="2000">
                <a:solidFill>
                  <a:srgbClr val="C00000"/>
                </a:solidFill>
                <a:latin typeface="+mj-ea"/>
                <a:cs typeface="+mj-ea"/>
              </a:rPr>
              <a:t>每年9月底前</a:t>
            </a:r>
            <a:r>
              <a:rPr sz="2000">
                <a:latin typeface="+mj-ea"/>
                <a:cs typeface="+mj-ea"/>
              </a:rPr>
              <a:t>，组织开展企业研发财政补助申报。</a:t>
            </a:r>
          </a:p>
        </p:txBody>
      </p:sp>
      <p:sp>
        <p:nvSpPr>
          <p:cNvPr id="6" name="文本框 5"/>
          <p:cNvSpPr txBox="1"/>
          <p:nvPr/>
        </p:nvSpPr>
        <p:spPr>
          <a:xfrm>
            <a:off x="997585" y="1125855"/>
            <a:ext cx="9505315" cy="1014730"/>
          </a:xfrm>
          <a:prstGeom prst="rect">
            <a:avLst/>
          </a:prstGeom>
          <a:noFill/>
        </p:spPr>
        <p:txBody>
          <a:bodyPr wrap="square" rtlCol="0">
            <a:spAutoFit/>
          </a:bodyPr>
          <a:lstStyle/>
          <a:p>
            <a:pPr indent="0">
              <a:lnSpc>
                <a:spcPct val="150000"/>
              </a:lnSpc>
              <a:buFont typeface="Wingdings" panose="05000000000000000000" charset="0"/>
              <a:buNone/>
            </a:pPr>
            <a:r>
              <a:rPr lang="zh-CN" altLang="en-US" sz="2000">
                <a:solidFill>
                  <a:schemeClr val="tx1"/>
                </a:solidFill>
              </a:rPr>
              <a:t>申报工作无需纸质材料，全流程在“</a:t>
            </a:r>
            <a:r>
              <a:rPr lang="zh-CN" altLang="en-US" sz="2000">
                <a:solidFill>
                  <a:srgbClr val="C00000"/>
                </a:solidFill>
              </a:rPr>
              <a:t>河南省企业研发费用加计扣除管理系统</a:t>
            </a:r>
            <a:r>
              <a:rPr lang="zh-CN" altLang="en-US" sz="2000">
                <a:solidFill>
                  <a:schemeClr val="tx1"/>
                </a:solidFill>
              </a:rPr>
              <a:t>”</a:t>
            </a:r>
          </a:p>
          <a:p>
            <a:pPr indent="0">
              <a:lnSpc>
                <a:spcPct val="150000"/>
              </a:lnSpc>
              <a:buFont typeface="Wingdings" panose="05000000000000000000" charset="0"/>
              <a:buNone/>
            </a:pPr>
            <a:r>
              <a:rPr lang="zh-CN" altLang="en-US" sz="2000">
                <a:solidFill>
                  <a:schemeClr val="tx1"/>
                </a:solidFill>
              </a:rPr>
              <a:t>(</a:t>
            </a:r>
            <a:r>
              <a:rPr lang="zh-CN" altLang="en-US" sz="2000">
                <a:solidFill>
                  <a:srgbClr val="C00000"/>
                </a:solidFill>
              </a:rPr>
              <a:t>网址http://qyyf.hnkjt.gov.cn</a:t>
            </a:r>
            <a:r>
              <a:rPr lang="zh-CN" altLang="en-US" sz="2000">
                <a:solidFill>
                  <a:schemeClr val="tx1"/>
                </a:solidFill>
              </a:rPr>
              <a:t>)中组织填报。</a:t>
            </a:r>
          </a:p>
        </p:txBody>
      </p:sp>
      <p:sp>
        <p:nvSpPr>
          <p:cNvPr id="8" name="文本框 7"/>
          <p:cNvSpPr txBox="1"/>
          <p:nvPr/>
        </p:nvSpPr>
        <p:spPr>
          <a:xfrm>
            <a:off x="838200" y="6407150"/>
            <a:ext cx="3163570" cy="368300"/>
          </a:xfrm>
          <a:prstGeom prst="rect">
            <a:avLst/>
          </a:prstGeom>
          <a:noFill/>
        </p:spPr>
        <p:txBody>
          <a:bodyPr wrap="square" rtlCol="0">
            <a:spAutoFit/>
          </a:bodyPr>
          <a:lstStyle/>
          <a:p>
            <a:r>
              <a:rPr lang="zh-CN" altLang="en-US" b="1">
                <a:solidFill>
                  <a:schemeClr val="bg1"/>
                </a:solidFill>
              </a:rPr>
              <a:t>第五章  企业研发财政补助</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58850" y="498475"/>
            <a:ext cx="4215765" cy="460375"/>
          </a:xfrm>
          <a:prstGeom prst="rect">
            <a:avLst/>
          </a:prstGeom>
          <a:noFill/>
        </p:spPr>
        <p:txBody>
          <a:bodyPr wrap="square" rtlCol="0">
            <a:spAutoFit/>
          </a:bodyPr>
          <a:lstStyle/>
          <a:p>
            <a:r>
              <a:rPr lang="zh-CN" altLang="en-US" sz="2400" b="1" i="1" u="sng" dirty="0" smtClean="0">
                <a:solidFill>
                  <a:srgbClr val="00B0F0"/>
                </a:solidFill>
              </a:rPr>
              <a:t>注意</a:t>
            </a:r>
            <a:r>
              <a:rPr lang="zh-CN" altLang="en-US" sz="2000" b="1" dirty="0">
                <a:solidFill>
                  <a:srgbClr val="FF0000"/>
                </a:solidFill>
              </a:rPr>
              <a:t>：</a:t>
            </a:r>
            <a:r>
              <a:rPr lang="en-US" altLang="zh-CN" sz="2000" b="1" dirty="0">
                <a:solidFill>
                  <a:srgbClr val="FF0000"/>
                </a:solidFill>
              </a:rPr>
              <a:t> </a:t>
            </a:r>
            <a:r>
              <a:rPr lang="zh-CN" altLang="en-US" sz="2400" b="1" i="1" u="sng" dirty="0" smtClean="0">
                <a:solidFill>
                  <a:srgbClr val="FF0000"/>
                </a:solidFill>
              </a:rPr>
              <a:t>留存备查资料规定（一）</a:t>
            </a:r>
          </a:p>
        </p:txBody>
      </p:sp>
      <p:sp>
        <p:nvSpPr>
          <p:cNvPr id="10" name="文本框 9"/>
          <p:cNvSpPr txBox="1"/>
          <p:nvPr/>
        </p:nvSpPr>
        <p:spPr>
          <a:xfrm>
            <a:off x="629285" y="1174750"/>
            <a:ext cx="11611610" cy="4892675"/>
          </a:xfrm>
          <a:prstGeom prst="rect">
            <a:avLst/>
          </a:prstGeom>
          <a:noFill/>
        </p:spPr>
        <p:txBody>
          <a:bodyPr wrap="square" rtlCol="0">
            <a:spAutoFit/>
          </a:bodyPr>
          <a:lstStyle/>
          <a:p>
            <a:pPr>
              <a:lnSpc>
                <a:spcPct val="120000"/>
              </a:lnSpc>
            </a:pPr>
            <a:r>
              <a:rPr lang="zh-CN" altLang="en-US" sz="2000" dirty="0"/>
              <a:t>（</a:t>
            </a:r>
            <a:r>
              <a:rPr lang="en-US" altLang="zh-CN" sz="2000" dirty="0"/>
              <a:t>1</a:t>
            </a:r>
            <a:r>
              <a:rPr lang="zh-CN" altLang="en-US" sz="2000" dirty="0" smtClean="0"/>
              <a:t>）</a:t>
            </a:r>
            <a:r>
              <a:rPr lang="zh-CN" altLang="en-US" sz="2000" b="1" dirty="0" smtClean="0"/>
              <a:t>国家</a:t>
            </a:r>
            <a:r>
              <a:rPr lang="zh-CN" altLang="en-US" sz="2000" b="1" dirty="0"/>
              <a:t>税务总局关于企业研究开发费用税前加计扣除政策有关问题的</a:t>
            </a:r>
            <a:r>
              <a:rPr lang="zh-CN" altLang="en-US" sz="2000" b="1" dirty="0" smtClean="0"/>
              <a:t>公告</a:t>
            </a:r>
            <a:r>
              <a:rPr lang="zh-CN" altLang="en-US" sz="1600" dirty="0" smtClean="0"/>
              <a:t>（2015年</a:t>
            </a:r>
            <a:r>
              <a:rPr lang="zh-CN" altLang="en-US" sz="1600" dirty="0"/>
              <a:t>第97</a:t>
            </a:r>
            <a:r>
              <a:rPr lang="zh-CN" altLang="en-US" sz="1600" dirty="0" smtClean="0"/>
              <a:t>号）</a:t>
            </a:r>
            <a:r>
              <a:rPr lang="zh-CN" altLang="en-US" sz="2000" b="1" dirty="0"/>
              <a:t>中</a:t>
            </a:r>
            <a:r>
              <a:rPr lang="zh-CN" altLang="en-US" sz="2000" b="1" dirty="0" smtClean="0"/>
              <a:t>规定</a:t>
            </a:r>
            <a:endParaRPr lang="zh-CN" altLang="en-US" sz="2000" b="1" dirty="0"/>
          </a:p>
          <a:p>
            <a:pPr>
              <a:lnSpc>
                <a:spcPct val="120000"/>
              </a:lnSpc>
            </a:pPr>
            <a:r>
              <a:rPr lang="zh-CN" altLang="en-US" sz="2000" dirty="0"/>
              <a:t>企业应当不迟于年度汇算清缴纳税申报时，向税务机关报送《企业所得税优惠事项备案表》和研发项目文件完成备案，</a:t>
            </a:r>
            <a:r>
              <a:rPr lang="zh-CN" altLang="en-US" sz="2000" b="1" dirty="0">
                <a:solidFill>
                  <a:srgbClr val="FF0000"/>
                </a:solidFill>
              </a:rPr>
              <a:t>并将下列资料留存备查</a:t>
            </a:r>
            <a:r>
              <a:rPr lang="zh-CN" altLang="en-US" sz="2000" dirty="0">
                <a:solidFill>
                  <a:srgbClr val="FF0000"/>
                </a:solidFill>
              </a:rPr>
              <a:t>：</a:t>
            </a:r>
          </a:p>
          <a:p>
            <a:pPr>
              <a:lnSpc>
                <a:spcPct val="120000"/>
              </a:lnSpc>
            </a:pPr>
            <a:r>
              <a:rPr lang="zh-CN" altLang="en-US" sz="2000" dirty="0">
                <a:solidFill>
                  <a:schemeClr val="tx1"/>
                </a:solidFill>
              </a:rPr>
              <a:t>1.自主、委托、合作研究开发项目计划书和企业有权部门关于自主、委托、合作研究开发项目</a:t>
            </a:r>
            <a:r>
              <a:rPr lang="zh-CN" altLang="en-US" sz="2000" dirty="0">
                <a:solidFill>
                  <a:srgbClr val="FF0000"/>
                </a:solidFill>
              </a:rPr>
              <a:t>立项的决议文件；</a:t>
            </a:r>
          </a:p>
          <a:p>
            <a:pPr>
              <a:lnSpc>
                <a:spcPct val="120000"/>
              </a:lnSpc>
            </a:pPr>
            <a:r>
              <a:rPr lang="zh-CN" altLang="en-US" sz="2000" dirty="0">
                <a:solidFill>
                  <a:schemeClr val="tx1"/>
                </a:solidFill>
              </a:rPr>
              <a:t>2.自主、委托、合作研究开发专门机构或项目组的</a:t>
            </a:r>
            <a:r>
              <a:rPr lang="zh-CN" altLang="en-US" sz="2000" dirty="0">
                <a:solidFill>
                  <a:srgbClr val="FF0000"/>
                </a:solidFill>
              </a:rPr>
              <a:t>编制情况和研发人员名单；</a:t>
            </a:r>
          </a:p>
          <a:p>
            <a:pPr>
              <a:lnSpc>
                <a:spcPct val="120000"/>
              </a:lnSpc>
            </a:pPr>
            <a:r>
              <a:rPr lang="zh-CN" altLang="en-US" sz="2000" dirty="0">
                <a:solidFill>
                  <a:schemeClr val="tx1"/>
                </a:solidFill>
              </a:rPr>
              <a:t>3.经科技行政主管部门登记的委托、合作研究开发项目的</a:t>
            </a:r>
            <a:r>
              <a:rPr lang="zh-CN" altLang="en-US" sz="2000" dirty="0">
                <a:solidFill>
                  <a:srgbClr val="FF0000"/>
                </a:solidFill>
              </a:rPr>
              <a:t>合同；</a:t>
            </a:r>
          </a:p>
          <a:p>
            <a:pPr>
              <a:lnSpc>
                <a:spcPct val="120000"/>
              </a:lnSpc>
            </a:pPr>
            <a:r>
              <a:rPr lang="zh-CN" altLang="en-US" sz="2000" dirty="0">
                <a:solidFill>
                  <a:schemeClr val="tx1"/>
                </a:solidFill>
              </a:rPr>
              <a:t>4.</a:t>
            </a:r>
            <a:r>
              <a:rPr lang="zh-CN" altLang="en-US" sz="2000" dirty="0">
                <a:solidFill>
                  <a:srgbClr val="FF0000"/>
                </a:solidFill>
              </a:rPr>
              <a:t>从事研发活动的人员和用于研发活动的仪器、设备、无形资产的费用分配说明（包括工作使用情况记录）；</a:t>
            </a:r>
          </a:p>
          <a:p>
            <a:pPr>
              <a:lnSpc>
                <a:spcPct val="120000"/>
              </a:lnSpc>
            </a:pPr>
            <a:r>
              <a:rPr lang="zh-CN" altLang="en-US" sz="2000" dirty="0">
                <a:solidFill>
                  <a:schemeClr val="tx1"/>
                </a:solidFill>
              </a:rPr>
              <a:t>5.</a:t>
            </a:r>
            <a:r>
              <a:rPr lang="zh-CN" altLang="en-US" sz="2000" dirty="0">
                <a:solidFill>
                  <a:srgbClr val="FF0000"/>
                </a:solidFill>
              </a:rPr>
              <a:t>集中研发项目研发费决算表、集中研发项目费用分摊明细情况表和实际分享收益比例等资料；</a:t>
            </a:r>
          </a:p>
          <a:p>
            <a:pPr>
              <a:lnSpc>
                <a:spcPct val="120000"/>
              </a:lnSpc>
            </a:pPr>
            <a:r>
              <a:rPr lang="zh-CN" altLang="en-US" sz="2000" dirty="0"/>
              <a:t>6.</a:t>
            </a:r>
            <a:r>
              <a:rPr lang="zh-CN" altLang="en-US" sz="2000" dirty="0">
                <a:solidFill>
                  <a:srgbClr val="FF0000"/>
                </a:solidFill>
              </a:rPr>
              <a:t>“研发支出”辅助账；   </a:t>
            </a:r>
            <a:endParaRPr lang="zh-CN" altLang="en-US" sz="2000" dirty="0"/>
          </a:p>
          <a:p>
            <a:pPr>
              <a:lnSpc>
                <a:spcPct val="120000"/>
              </a:lnSpc>
            </a:pPr>
            <a:r>
              <a:rPr lang="zh-CN" altLang="en-US" sz="2000" dirty="0">
                <a:solidFill>
                  <a:schemeClr val="tx1"/>
                </a:solidFill>
              </a:rPr>
              <a:t>7.</a:t>
            </a:r>
            <a:r>
              <a:rPr lang="zh-CN" altLang="en-US" sz="2000" dirty="0">
                <a:solidFill>
                  <a:srgbClr val="FF0000"/>
                </a:solidFill>
              </a:rPr>
              <a:t>企业如果已取得地市级（含）以上科技行政主管部门出具的鉴定意见，应作为资料留存备查;   </a:t>
            </a:r>
          </a:p>
          <a:p>
            <a:pPr>
              <a:lnSpc>
                <a:spcPct val="120000"/>
              </a:lnSpc>
            </a:pPr>
            <a:r>
              <a:rPr lang="zh-CN" altLang="en-US" sz="2000" dirty="0" smtClean="0"/>
              <a:t>8</a:t>
            </a:r>
            <a:r>
              <a:rPr lang="zh-CN" altLang="en-US" sz="2000" dirty="0"/>
              <a:t>.</a:t>
            </a:r>
            <a:r>
              <a:rPr lang="zh-CN" altLang="en-US" sz="2000" dirty="0">
                <a:solidFill>
                  <a:srgbClr val="FF0000"/>
                </a:solidFill>
              </a:rPr>
              <a:t>省税务机关规定的其他资料。</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58850" y="498475"/>
            <a:ext cx="4215765" cy="460375"/>
          </a:xfrm>
          <a:prstGeom prst="rect">
            <a:avLst/>
          </a:prstGeom>
          <a:noFill/>
        </p:spPr>
        <p:txBody>
          <a:bodyPr wrap="square" rtlCol="0">
            <a:spAutoFit/>
          </a:bodyPr>
          <a:lstStyle/>
          <a:p>
            <a:r>
              <a:rPr lang="en-US" altLang="zh-CN" sz="2000" b="1" dirty="0">
                <a:solidFill>
                  <a:srgbClr val="FF0000"/>
                </a:solidFill>
              </a:rPr>
              <a:t>    </a:t>
            </a:r>
            <a:r>
              <a:rPr lang="zh-CN" altLang="en-US" sz="2400" b="1" i="1" u="sng" dirty="0" smtClean="0">
                <a:solidFill>
                  <a:srgbClr val="FF0000"/>
                </a:solidFill>
              </a:rPr>
              <a:t>留存备查资料规定（二）</a:t>
            </a:r>
          </a:p>
        </p:txBody>
      </p:sp>
      <p:sp>
        <p:nvSpPr>
          <p:cNvPr id="6" name="文本框 5"/>
          <p:cNvSpPr txBox="1"/>
          <p:nvPr/>
        </p:nvSpPr>
        <p:spPr>
          <a:xfrm>
            <a:off x="374650" y="1212850"/>
            <a:ext cx="11442065" cy="4230902"/>
          </a:xfrm>
          <a:prstGeom prst="rect">
            <a:avLst/>
          </a:prstGeom>
          <a:noFill/>
        </p:spPr>
        <p:txBody>
          <a:bodyPr wrap="square" rtlCol="0">
            <a:spAutoFit/>
          </a:bodyPr>
          <a:lstStyle/>
          <a:p>
            <a:pPr>
              <a:lnSpc>
                <a:spcPct val="120000"/>
              </a:lnSpc>
            </a:pPr>
            <a:r>
              <a:rPr lang="zh-CN" altLang="en-US" sz="2000" dirty="0"/>
              <a:t>（</a:t>
            </a:r>
            <a:r>
              <a:rPr lang="en-US" altLang="zh-CN" sz="2000" dirty="0"/>
              <a:t>2</a:t>
            </a:r>
            <a:r>
              <a:rPr lang="zh-CN" altLang="en-US" sz="2000" dirty="0"/>
              <a:t>）</a:t>
            </a:r>
            <a:r>
              <a:rPr lang="zh-CN" altLang="en-US" sz="2000" b="1" dirty="0"/>
              <a:t>国家税务总局关于发布修订后的《企业所得税优惠政策事项办理办法》的</a:t>
            </a:r>
            <a:r>
              <a:rPr lang="zh-CN" altLang="en-US" sz="2000" b="1" dirty="0" smtClean="0"/>
              <a:t>公告（2018年</a:t>
            </a:r>
            <a:r>
              <a:rPr lang="zh-CN" altLang="en-US" sz="2000" b="1" dirty="0"/>
              <a:t>第23</a:t>
            </a:r>
            <a:r>
              <a:rPr lang="zh-CN" altLang="en-US" sz="2000" b="1" dirty="0" smtClean="0"/>
              <a:t>号）    </a:t>
            </a:r>
            <a:endParaRPr lang="en-US" altLang="zh-CN" sz="2000" b="1" dirty="0" smtClean="0"/>
          </a:p>
          <a:p>
            <a:pPr>
              <a:lnSpc>
                <a:spcPct val="120000"/>
              </a:lnSpc>
            </a:pPr>
            <a:r>
              <a:rPr lang="en-US" altLang="zh-CN" sz="2000" b="1" dirty="0"/>
              <a:t> </a:t>
            </a:r>
            <a:r>
              <a:rPr lang="en-US" altLang="zh-CN" sz="2000" b="1" dirty="0" smtClean="0"/>
              <a:t>        </a:t>
            </a:r>
            <a:r>
              <a:rPr lang="zh-CN" altLang="en-US" sz="2000" b="1" dirty="0" smtClean="0"/>
              <a:t>中规定</a:t>
            </a:r>
            <a:endParaRPr lang="zh-CN" altLang="en-US" sz="2000" b="1" dirty="0"/>
          </a:p>
          <a:p>
            <a:pPr>
              <a:lnSpc>
                <a:spcPct val="140000"/>
              </a:lnSpc>
            </a:pPr>
            <a:r>
              <a:rPr lang="zh-CN" altLang="en-US" sz="2000" b="1" dirty="0" smtClean="0"/>
              <a:t>企业</a:t>
            </a:r>
            <a:r>
              <a:rPr lang="zh-CN" altLang="en-US" sz="2000" b="1" dirty="0"/>
              <a:t>所得税优惠政策事项办理</a:t>
            </a:r>
            <a:r>
              <a:rPr lang="zh-CN" altLang="en-US" sz="2000" b="1" dirty="0" smtClean="0"/>
              <a:t>办法</a:t>
            </a:r>
            <a:r>
              <a:rPr lang="zh-CN" altLang="en-US" sz="2000" dirty="0" smtClean="0"/>
              <a:t>：</a:t>
            </a:r>
            <a:endParaRPr lang="zh-CN" altLang="en-US" sz="2000" dirty="0"/>
          </a:p>
          <a:p>
            <a:pPr>
              <a:lnSpc>
                <a:spcPct val="140000"/>
              </a:lnSpc>
            </a:pPr>
            <a:r>
              <a:rPr lang="zh-CN" altLang="en-US" sz="2000" dirty="0"/>
              <a:t>第六条  企业享受优惠事项的，应当在完成年度汇算清缴后，将留存备查资料归集齐全并整理完成，以备税务机关核查。</a:t>
            </a:r>
          </a:p>
          <a:p>
            <a:pPr>
              <a:lnSpc>
                <a:spcPct val="140000"/>
              </a:lnSpc>
            </a:pPr>
            <a:r>
              <a:rPr lang="zh-CN" altLang="en-US" sz="2000" dirty="0"/>
              <a:t>第七条  企业同时享受多项优惠事项或者享受的优惠事项按照规定分项目进行核算的，应当按照优惠事项或者项目分别归集留存备查资料。</a:t>
            </a:r>
          </a:p>
          <a:p>
            <a:pPr>
              <a:lnSpc>
                <a:spcPct val="140000"/>
              </a:lnSpc>
            </a:pPr>
            <a:r>
              <a:rPr lang="zh-CN" altLang="en-US" sz="2000" dirty="0">
                <a:solidFill>
                  <a:srgbClr val="C00000"/>
                </a:solidFill>
              </a:rPr>
              <a:t>第</a:t>
            </a:r>
            <a:r>
              <a:rPr lang="zh-CN" altLang="en-US" sz="2000" dirty="0">
                <a:solidFill>
                  <a:srgbClr val="FF0000"/>
                </a:solidFill>
              </a:rPr>
              <a:t>十条  企业留存备查资料应从企业享受优惠事项当年的企业所得税汇算清缴期结束次日起保留10年</a:t>
            </a:r>
            <a:r>
              <a:rPr lang="zh-CN" altLang="en-US" sz="2000" dirty="0"/>
              <a:t>。</a:t>
            </a:r>
          </a:p>
          <a:p>
            <a:pPr>
              <a:lnSpc>
                <a:spcPct val="140000"/>
              </a:lnSpc>
            </a:pPr>
            <a:r>
              <a:rPr lang="zh-CN" altLang="en-US" sz="2000" dirty="0"/>
              <a:t>第十二条  企业享受优惠事项后，税务机关将适时开展后续管理。在后续管理时，企业应当根据税务机关管理服务的需要，按照规定的期限和方式提供留存备查资料，以证实享受优惠事项符合条件。</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27860" y="4341614"/>
            <a:ext cx="9044940" cy="646331"/>
          </a:xfrm>
          <a:prstGeom prst="rect">
            <a:avLst/>
          </a:prstGeom>
        </p:spPr>
        <p:txBody>
          <a:bodyPr wrap="square">
            <a:spAutoFit/>
          </a:bodyPr>
          <a:lstStyle/>
          <a:p>
            <a:r>
              <a:rPr lang="zh-CN" altLang="en-US" dirty="0" smtClean="0"/>
              <a:t>报告人：牛群峰，博士，教授，工作单位：河南工业大学，电话：</a:t>
            </a:r>
            <a:r>
              <a:rPr lang="en-US" altLang="zh-CN" dirty="0" smtClean="0"/>
              <a:t>18623716977</a:t>
            </a:r>
            <a:endParaRPr lang="zh-CN" altLang="en-US" dirty="0"/>
          </a:p>
          <a:p>
            <a:endParaRPr lang="zh-CN" altLang="en-US" dirty="0"/>
          </a:p>
        </p:txBody>
      </p:sp>
    </p:spTree>
    <p:extLst>
      <p:ext uri="{BB962C8B-B14F-4D97-AF65-F5344CB8AC3E}">
        <p14:creationId xmlns:p14="http://schemas.microsoft.com/office/powerpoint/2010/main" val="406710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Desktop\jietu.png"/>
          <p:cNvPicPr>
            <a:picLocks noChangeAspect="1" noChangeArrowheads="1"/>
          </p:cNvPicPr>
          <p:nvPr/>
        </p:nvPicPr>
        <p:blipFill>
          <a:blip r:embed="rId2"/>
          <a:srcRect/>
          <a:stretch>
            <a:fillRect/>
          </a:stretch>
        </p:blipFill>
        <p:spPr bwMode="auto">
          <a:xfrm>
            <a:off x="682170" y="861804"/>
            <a:ext cx="10247465" cy="521323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1"/>
          <p:cNvSpPr/>
          <p:nvPr/>
        </p:nvSpPr>
        <p:spPr>
          <a:xfrm>
            <a:off x="6506691" y="1619164"/>
            <a:ext cx="4176464" cy="648072"/>
          </a:xfrm>
          <a:prstGeom prst="round2DiagRect">
            <a:avLst>
              <a:gd name="adj1" fmla="val 20943"/>
              <a:gd name="adj2" fmla="val 0"/>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6"/>
          <p:cNvSpPr txBox="1"/>
          <p:nvPr/>
        </p:nvSpPr>
        <p:spPr>
          <a:xfrm>
            <a:off x="7356261" y="1758534"/>
            <a:ext cx="3832304" cy="369332"/>
          </a:xfrm>
          <a:prstGeom prst="rect">
            <a:avLst/>
          </a:prstGeom>
          <a:noFill/>
        </p:spPr>
        <p:txBody>
          <a:bodyPr vert="horz" wrap="square" lIns="0" tIns="0" rIns="0" bIns="0" rtlCol="0" anchor="ctr">
            <a:spAutoFit/>
          </a:bodyPr>
          <a:lstStyle/>
          <a:p>
            <a:pPr algn="l"/>
            <a:r>
              <a:rPr lang="en-US" altLang="zh-CN" sz="2400" dirty="0">
                <a:solidFill>
                  <a:schemeClr val="bg1"/>
                </a:solidFill>
                <a:latin typeface="Impact" panose="020B0806030902050204" pitchFamily="34" charset="0"/>
                <a:ea typeface="微软雅黑" panose="020B0503020204020204" pitchFamily="34" charset="-122"/>
              </a:rPr>
              <a:t>01    </a:t>
            </a:r>
            <a:r>
              <a:rPr lang="zh-CN" altLang="en-US" sz="2400" dirty="0">
                <a:solidFill>
                  <a:schemeClr val="bg1"/>
                </a:solidFill>
                <a:latin typeface="微软雅黑" panose="020B0503020204020204" pitchFamily="34" charset="-122"/>
                <a:ea typeface="微软雅黑" panose="020B0503020204020204" pitchFamily="34" charset="-122"/>
              </a:rPr>
              <a:t>讲课目的</a:t>
            </a:r>
          </a:p>
        </p:txBody>
      </p:sp>
      <p:sp>
        <p:nvSpPr>
          <p:cNvPr id="5" name="文本框 4"/>
          <p:cNvSpPr txBox="1"/>
          <p:nvPr/>
        </p:nvSpPr>
        <p:spPr>
          <a:xfrm>
            <a:off x="7268845" y="5036185"/>
            <a:ext cx="4275455" cy="460375"/>
          </a:xfrm>
          <a:prstGeom prst="rect">
            <a:avLst/>
          </a:prstGeom>
          <a:noFill/>
        </p:spPr>
        <p:txBody>
          <a:bodyPr wrap="square" rtlCol="0">
            <a:spAutoFit/>
          </a:bodyPr>
          <a:lstStyle/>
          <a:p>
            <a:r>
              <a:rPr lang="en-US" altLang="zh-CN" sz="2400">
                <a:solidFill>
                  <a:schemeClr val="tx1">
                    <a:lumMod val="65000"/>
                    <a:lumOff val="35000"/>
                  </a:schemeClr>
                </a:solidFill>
                <a:latin typeface="Impact" panose="020B0806030902050204" pitchFamily="34" charset="0"/>
                <a:cs typeface="Impact" panose="020B0806030902050204" pitchFamily="34" charset="0"/>
              </a:rPr>
              <a:t>06   </a:t>
            </a:r>
            <a:r>
              <a:rPr lang="zh-CN" altLang="en-US" sz="2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企业研发财政补助政策</a:t>
            </a:r>
            <a:r>
              <a:rPr lang="en-US" altLang="zh-CN" sz="2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p>
        </p:txBody>
      </p:sp>
      <p:pic>
        <p:nvPicPr>
          <p:cNvPr id="4" name="图片 3" descr="企业研发加计扣除财政补助政策及系统操作指引解读1-2021.03.28(1)1"/>
          <p:cNvPicPr>
            <a:picLocks noChangeAspect="1"/>
          </p:cNvPicPr>
          <p:nvPr/>
        </p:nvPicPr>
        <p:blipFill>
          <a:blip r:embed="rId2"/>
          <a:stretch>
            <a:fillRect/>
          </a:stretch>
        </p:blipFill>
        <p:spPr>
          <a:xfrm>
            <a:off x="0" y="9525"/>
            <a:ext cx="12192000" cy="6858000"/>
          </a:xfrm>
          <a:prstGeom prst="rect">
            <a:avLst/>
          </a:prstGeom>
        </p:spPr>
      </p:pic>
      <p:sp>
        <p:nvSpPr>
          <p:cNvPr id="6" name="文本框 5"/>
          <p:cNvSpPr txBox="1"/>
          <p:nvPr/>
        </p:nvSpPr>
        <p:spPr>
          <a:xfrm>
            <a:off x="6650990" y="1570355"/>
            <a:ext cx="4848860" cy="5169535"/>
          </a:xfrm>
          <a:prstGeom prst="rect">
            <a:avLst/>
          </a:prstGeom>
          <a:noFill/>
        </p:spPr>
        <p:txBody>
          <a:bodyPr wrap="square" rtlCol="0">
            <a:spAutoFit/>
          </a:bodyPr>
          <a:lstStyle/>
          <a:p>
            <a:pPr>
              <a:lnSpc>
                <a:spcPct val="200000"/>
              </a:lnSpc>
              <a:spcBef>
                <a:spcPts val="0"/>
              </a:spcBef>
              <a:spcAft>
                <a:spcPts val="0"/>
              </a:spcAft>
            </a:pPr>
            <a:r>
              <a:rPr lang="en-US" altLang="zh-CN" sz="2400">
                <a:solidFill>
                  <a:schemeClr val="bg2">
                    <a:lumMod val="50000"/>
                  </a:schemeClr>
                </a:solidFill>
                <a:latin typeface="Impact" panose="020B0806030902050204" pitchFamily="34" charset="0"/>
                <a:cs typeface="Impact" panose="020B0806030902050204" pitchFamily="34" charset="0"/>
              </a:rPr>
              <a:t>01    </a:t>
            </a:r>
            <a:r>
              <a:rPr lang="zh-CN" altLang="en-US" sz="2400">
                <a:solidFill>
                  <a:schemeClr val="bg2">
                    <a:lumMod val="50000"/>
                  </a:schemeClr>
                </a:solidFill>
                <a:latin typeface="Impact" panose="020B0806030902050204" pitchFamily="34" charset="0"/>
                <a:cs typeface="Impact" panose="020B0806030902050204" pitchFamily="34" charset="0"/>
              </a:rPr>
              <a:t>讲课的目的</a:t>
            </a:r>
          </a:p>
          <a:p>
            <a:pPr>
              <a:lnSpc>
                <a:spcPct val="200000"/>
              </a:lnSpc>
              <a:spcBef>
                <a:spcPts val="0"/>
              </a:spcBef>
              <a:spcAft>
                <a:spcPts val="0"/>
              </a:spcAft>
            </a:pPr>
            <a:r>
              <a:rPr lang="en-US" altLang="zh-CN" sz="2400">
                <a:solidFill>
                  <a:schemeClr val="bg2">
                    <a:lumMod val="50000"/>
                  </a:schemeClr>
                </a:solidFill>
                <a:latin typeface="Impact" panose="020B0806030902050204" pitchFamily="34" charset="0"/>
                <a:cs typeface="Impact" panose="020B0806030902050204" pitchFamily="34" charset="0"/>
              </a:rPr>
              <a:t>02    </a:t>
            </a:r>
            <a:r>
              <a:rPr lang="zh-CN" altLang="en-US" sz="2400">
                <a:solidFill>
                  <a:schemeClr val="bg2">
                    <a:lumMod val="50000"/>
                  </a:schemeClr>
                </a:solidFill>
                <a:latin typeface="Impact" panose="020B0806030902050204" pitchFamily="34" charset="0"/>
                <a:cs typeface="Impact" panose="020B0806030902050204" pitchFamily="34" charset="0"/>
              </a:rPr>
              <a:t>研发活动的概念和特征</a:t>
            </a:r>
          </a:p>
          <a:p>
            <a:pPr>
              <a:lnSpc>
                <a:spcPct val="200000"/>
              </a:lnSpc>
              <a:spcBef>
                <a:spcPts val="0"/>
              </a:spcBef>
              <a:spcAft>
                <a:spcPts val="0"/>
              </a:spcAft>
            </a:pPr>
            <a:r>
              <a:rPr lang="en-US" altLang="zh-CN" sz="2400">
                <a:solidFill>
                  <a:schemeClr val="bg2">
                    <a:lumMod val="50000"/>
                  </a:schemeClr>
                </a:solidFill>
                <a:latin typeface="Impact" panose="020B0806030902050204" pitchFamily="34" charset="0"/>
                <a:cs typeface="Impact" panose="020B0806030902050204" pitchFamily="34" charset="0"/>
              </a:rPr>
              <a:t>03    </a:t>
            </a:r>
            <a:r>
              <a:rPr lang="zh-CN" altLang="en-US" sz="2400">
                <a:solidFill>
                  <a:schemeClr val="bg2">
                    <a:lumMod val="50000"/>
                  </a:schemeClr>
                </a:solidFill>
                <a:latin typeface="Impact" panose="020B0806030902050204" pitchFamily="34" charset="0"/>
                <a:cs typeface="Impact" panose="020B0806030902050204" pitchFamily="34" charset="0"/>
              </a:rPr>
              <a:t>研发项目管理</a:t>
            </a:r>
          </a:p>
          <a:p>
            <a:pPr>
              <a:lnSpc>
                <a:spcPct val="200000"/>
              </a:lnSpc>
              <a:spcBef>
                <a:spcPts val="0"/>
              </a:spcBef>
              <a:spcAft>
                <a:spcPts val="0"/>
              </a:spcAft>
            </a:pPr>
            <a:r>
              <a:rPr lang="en-US" altLang="zh-CN" sz="2400">
                <a:solidFill>
                  <a:schemeClr val="bg2">
                    <a:lumMod val="50000"/>
                  </a:schemeClr>
                </a:solidFill>
                <a:latin typeface="Impact" panose="020B0806030902050204" pitchFamily="34" charset="0"/>
                <a:cs typeface="Impact" panose="020B0806030902050204" pitchFamily="34" charset="0"/>
              </a:rPr>
              <a:t>04    </a:t>
            </a:r>
            <a:r>
              <a:rPr lang="zh-CN" altLang="en-US" sz="2400">
                <a:solidFill>
                  <a:schemeClr val="bg2">
                    <a:lumMod val="50000"/>
                  </a:schemeClr>
                </a:solidFill>
                <a:latin typeface="Impact" panose="020B0806030902050204" pitchFamily="34" charset="0"/>
                <a:cs typeface="Impact" panose="020B0806030902050204" pitchFamily="34" charset="0"/>
              </a:rPr>
              <a:t>不适应加计扣除的行业和活动</a:t>
            </a:r>
          </a:p>
          <a:p>
            <a:pPr>
              <a:lnSpc>
                <a:spcPct val="200000"/>
              </a:lnSpc>
              <a:spcBef>
                <a:spcPts val="0"/>
              </a:spcBef>
              <a:spcAft>
                <a:spcPts val="0"/>
              </a:spcAft>
            </a:pPr>
            <a:r>
              <a:rPr lang="en-US" altLang="zh-CN" sz="2400">
                <a:solidFill>
                  <a:schemeClr val="bg2">
                    <a:lumMod val="50000"/>
                  </a:schemeClr>
                </a:solidFill>
                <a:latin typeface="Impact" panose="020B0806030902050204" pitchFamily="34" charset="0"/>
                <a:cs typeface="Impact" panose="020B0806030902050204" pitchFamily="34" charset="0"/>
              </a:rPr>
              <a:t>05    </a:t>
            </a:r>
            <a:r>
              <a:rPr lang="zh-CN" altLang="en-US" sz="2400">
                <a:solidFill>
                  <a:schemeClr val="bg2">
                    <a:lumMod val="50000"/>
                  </a:schemeClr>
                </a:solidFill>
                <a:latin typeface="Impact" panose="020B0806030902050204" pitchFamily="34" charset="0"/>
                <a:cs typeface="Impact" panose="020B0806030902050204" pitchFamily="34" charset="0"/>
              </a:rPr>
              <a:t>企业研发财政补助政策</a:t>
            </a:r>
          </a:p>
          <a:p>
            <a:endParaRPr lang="zh-CN" altLang="en-US" b="1">
              <a:solidFill>
                <a:schemeClr val="bg2">
                  <a:lumMod val="50000"/>
                </a:schemeClr>
              </a:solidFill>
            </a:endParaRPr>
          </a:p>
          <a:p>
            <a:endParaRPr lang="zh-CN" altLang="en-US" b="1">
              <a:solidFill>
                <a:schemeClr val="bg2">
                  <a:lumMod val="50000"/>
                </a:schemeClr>
              </a:solidFill>
            </a:endParaRPr>
          </a:p>
          <a:p>
            <a:endParaRPr lang="zh-CN" altLang="en-US" b="1">
              <a:solidFill>
                <a:schemeClr val="bg2">
                  <a:lumMod val="50000"/>
                </a:schemeClr>
              </a:solidFill>
            </a:endParaRPr>
          </a:p>
          <a:p>
            <a:endParaRPr lang="zh-CN" altLang="en-US" b="1">
              <a:solidFill>
                <a:schemeClr val="bg2">
                  <a:lumMod val="50000"/>
                </a:schemeClr>
              </a:solidFill>
            </a:endParaRPr>
          </a:p>
          <a:p>
            <a:endParaRPr lang="zh-CN" altLang="en-US" b="1">
              <a:solidFill>
                <a:schemeClr val="bg2">
                  <a:lumMod val="50000"/>
                </a:schemeClr>
              </a:solidFill>
            </a:endParaRPr>
          </a:p>
        </p:txBody>
      </p:sp>
      <p:sp>
        <p:nvSpPr>
          <p:cNvPr id="7" name="对角圆角矩形 6"/>
          <p:cNvSpPr/>
          <p:nvPr/>
        </p:nvSpPr>
        <p:spPr>
          <a:xfrm>
            <a:off x="6159663" y="2524208"/>
            <a:ext cx="4695844" cy="648072"/>
          </a:xfrm>
          <a:prstGeom prst="round2DiagRect">
            <a:avLst>
              <a:gd name="adj1" fmla="val 20943"/>
              <a:gd name="adj2" fmla="val 0"/>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0"/>
              </a:spcBef>
              <a:spcAft>
                <a:spcPts val="0"/>
              </a:spcAft>
            </a:pPr>
            <a:r>
              <a:rPr lang="en-US" altLang="zh-CN" sz="2400">
                <a:solidFill>
                  <a:schemeClr val="bg1">
                    <a:lumMod val="95000"/>
                  </a:schemeClr>
                </a:solidFill>
                <a:latin typeface="Impact" panose="020B0806030902050204" pitchFamily="34" charset="0"/>
                <a:cs typeface="Impact" panose="020B0806030902050204" pitchFamily="34" charset="0"/>
              </a:rPr>
              <a:t>        </a:t>
            </a:r>
            <a:r>
              <a:rPr lang="en-US" altLang="zh-CN" sz="2400">
                <a:solidFill>
                  <a:schemeClr val="bg1"/>
                </a:solidFill>
                <a:latin typeface="Impact" panose="020B0806030902050204" pitchFamily="34" charset="0"/>
                <a:cs typeface="Impact" panose="020B0806030902050204" pitchFamily="34" charset="0"/>
                <a:sym typeface="+mn-ea"/>
              </a:rPr>
              <a:t>02    </a:t>
            </a:r>
            <a:r>
              <a:rPr lang="zh-CN" altLang="en-US" sz="2400">
                <a:solidFill>
                  <a:schemeClr val="bg1"/>
                </a:solidFill>
                <a:latin typeface="Impact" panose="020B0806030902050204" pitchFamily="34" charset="0"/>
                <a:cs typeface="Impact" panose="020B0806030902050204" pitchFamily="34" charset="0"/>
                <a:sym typeface="+mn-ea"/>
              </a:rPr>
              <a:t>研发活动的概念和特征</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研发活动的概念</a:t>
            </a:r>
            <a:endParaRPr lang="zh-CN" altLang="en-US" sz="2000" dirty="0"/>
          </a:p>
        </p:txBody>
      </p:sp>
      <p:sp>
        <p:nvSpPr>
          <p:cNvPr id="3" name="TextBox 3"/>
          <p:cNvSpPr txBox="1">
            <a:spLocks noChangeArrowheads="1"/>
          </p:cNvSpPr>
          <p:nvPr/>
        </p:nvSpPr>
        <p:spPr bwMode="auto">
          <a:xfrm>
            <a:off x="876620" y="980728"/>
            <a:ext cx="105467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anose="02010600040101010101" pitchFamily="2" charset="-122"/>
                <a:ea typeface="华文细黑" panose="02010600040101010101" pitchFamily="2" charset="-122"/>
              </a:defRPr>
            </a:lvl1pPr>
            <a:lvl2pPr marL="742950" indent="-285750" eaLnBrk="0" hangingPunct="0">
              <a:defRPr kumimoji="1" sz="1500">
                <a:solidFill>
                  <a:schemeClr val="accent2"/>
                </a:solidFill>
                <a:latin typeface="华文细黑" panose="02010600040101010101" pitchFamily="2" charset="-122"/>
                <a:ea typeface="华文细黑" panose="02010600040101010101" pitchFamily="2" charset="-122"/>
              </a:defRPr>
            </a:lvl2pPr>
            <a:lvl3pPr marL="1143000" indent="-228600" eaLnBrk="0" hangingPunct="0">
              <a:defRPr kumimoji="1" sz="1500">
                <a:solidFill>
                  <a:schemeClr val="accent2"/>
                </a:solidFill>
                <a:latin typeface="华文细黑" panose="02010600040101010101" pitchFamily="2" charset="-122"/>
                <a:ea typeface="华文细黑" panose="02010600040101010101" pitchFamily="2" charset="-122"/>
              </a:defRPr>
            </a:lvl3pPr>
            <a:lvl4pPr marL="1600200" indent="-228600" eaLnBrk="0" hangingPunct="0">
              <a:defRPr kumimoji="1" sz="1500">
                <a:solidFill>
                  <a:schemeClr val="accent2"/>
                </a:solidFill>
                <a:latin typeface="华文细黑" panose="02010600040101010101" pitchFamily="2" charset="-122"/>
                <a:ea typeface="华文细黑" panose="02010600040101010101" pitchFamily="2" charset="-122"/>
              </a:defRPr>
            </a:lvl4pPr>
            <a:lvl5pPr marL="2057400" indent="-228600" eaLnBrk="0" hangingPunct="0">
              <a:defRPr kumimoji="1" sz="1500">
                <a:solidFill>
                  <a:schemeClr val="accent2"/>
                </a:solidFill>
                <a:latin typeface="华文细黑" panose="02010600040101010101" pitchFamily="2" charset="-122"/>
                <a:ea typeface="华文细黑" panose="02010600040101010101" pitchFamily="2" charset="-122"/>
              </a:defRPr>
            </a:lvl5pPr>
            <a:lvl6pPr marL="25146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6pPr>
            <a:lvl7pPr marL="29718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7pPr>
            <a:lvl8pPr marL="34290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8pPr>
            <a:lvl9pPr marL="3886200" indent="-228600" eaLnBrk="0" fontAlgn="base" hangingPunct="0">
              <a:spcBef>
                <a:spcPct val="0"/>
              </a:spcBef>
              <a:spcAft>
                <a:spcPct val="0"/>
              </a:spcAft>
              <a:defRPr kumimoji="1" sz="1500">
                <a:solidFill>
                  <a:schemeClr val="accent2"/>
                </a:solidFill>
                <a:latin typeface="华文细黑" panose="02010600040101010101" pitchFamily="2" charset="-122"/>
                <a:ea typeface="华文细黑" panose="02010600040101010101" pitchFamily="2" charset="-122"/>
              </a:defRPr>
            </a:lvl9pPr>
          </a:lstStyle>
          <a:p>
            <a:pPr eaLnBrk="1" hangingPunct="1">
              <a:lnSpc>
                <a:spcPct val="150000"/>
              </a:lnSpc>
            </a:pPr>
            <a:r>
              <a:rPr lang="zh-CN" altLang="en-US"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研发活动有不同的定义，需要从</a:t>
            </a:r>
            <a:r>
              <a:rPr lang="zh-CN" altLang="en-US"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科技</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企业会计财务</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dirty="0">
                <a:solidFill>
                  <a:srgbClr val="FF9300"/>
                </a:solidFill>
                <a:latin typeface="微软雅黑" panose="020B0503020204020204" pitchFamily="34" charset="-122"/>
                <a:ea typeface="微软雅黑" panose="020B0503020204020204" pitchFamily="34" charset="-122"/>
                <a:cs typeface="Arial" panose="020B0604020202020204" pitchFamily="34" charset="0"/>
              </a:rPr>
              <a:t>企业所得税法</a:t>
            </a:r>
            <a:r>
              <a:rPr lang="zh-CN" altLang="en-US"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等多个角度对研发活动的内涵有个全面的认识。</a:t>
            </a:r>
            <a:endParaRPr lang="en-US" altLang="zh-CN"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矩形 3"/>
          <p:cNvSpPr/>
          <p:nvPr/>
        </p:nvSpPr>
        <p:spPr>
          <a:xfrm>
            <a:off x="870270" y="2447397"/>
            <a:ext cx="10076026" cy="3046095"/>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dirty="0">
                <a:latin typeface="微软雅黑" panose="020B0503020204020204" pitchFamily="34" charset="-122"/>
                <a:ea typeface="微软雅黑" panose="020B0503020204020204" pitchFamily="34" charset="-122"/>
              </a:rPr>
              <a:t>经济合作组织（</a:t>
            </a:r>
            <a:r>
              <a:rPr lang="en-US" altLang="zh-CN" dirty="0">
                <a:latin typeface="微软雅黑" panose="020B0503020204020204" pitchFamily="34" charset="-122"/>
                <a:ea typeface="微软雅黑" panose="020B0503020204020204" pitchFamily="34" charset="-122"/>
              </a:rPr>
              <a:t>OECD</a:t>
            </a:r>
            <a:r>
              <a:rPr lang="zh-CN" altLang="en-US" dirty="0">
                <a:latin typeface="微软雅黑" panose="020B0503020204020204" pitchFamily="34" charset="-122"/>
                <a:ea typeface="微软雅黑" panose="020B0503020204020204" pitchFamily="34" charset="-122"/>
              </a:rPr>
              <a:t>）的</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研究与发展调查手册</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的定义：为增加知识的总量，以及运用这些知识去创造新的应用而进行的</a:t>
            </a:r>
            <a:r>
              <a:rPr lang="zh-CN" altLang="en-US" b="1" dirty="0">
                <a:solidFill>
                  <a:srgbClr val="FF9300"/>
                </a:solidFill>
                <a:latin typeface="微软雅黑" panose="020B0503020204020204" pitchFamily="34" charset="-122"/>
                <a:ea typeface="微软雅黑" panose="020B0503020204020204" pitchFamily="34" charset="-122"/>
              </a:rPr>
              <a:t>系统的</a:t>
            </a:r>
            <a:r>
              <a:rPr lang="zh-CN" altLang="en-US" dirty="0">
                <a:solidFill>
                  <a:srgbClr val="545454"/>
                </a:solidFill>
                <a:latin typeface="微软雅黑" panose="020B0503020204020204" pitchFamily="34" charset="-122"/>
                <a:ea typeface="微软雅黑" panose="020B0503020204020204" pitchFamily="34" charset="-122"/>
              </a:rPr>
              <a:t>、</a:t>
            </a:r>
            <a:r>
              <a:rPr lang="zh-CN" altLang="en-US" b="1" dirty="0">
                <a:solidFill>
                  <a:srgbClr val="FF9300"/>
                </a:solidFill>
                <a:latin typeface="微软雅黑" panose="020B0503020204020204" pitchFamily="34" charset="-122"/>
                <a:ea typeface="微软雅黑" panose="020B0503020204020204" pitchFamily="34" charset="-122"/>
              </a:rPr>
              <a:t>创造性</a:t>
            </a:r>
            <a:r>
              <a:rPr lang="zh-CN" altLang="en-US" dirty="0">
                <a:latin typeface="微软雅黑" panose="020B0503020204020204" pitchFamily="34" charset="-122"/>
                <a:ea typeface="微软雅黑" panose="020B0503020204020204" pitchFamily="34" charset="-122"/>
              </a:rPr>
              <a:t>的工作</a:t>
            </a:r>
            <a:r>
              <a:rPr lang="zh-CN" altLang="en-US" dirty="0">
                <a:solidFill>
                  <a:srgbClr val="545454"/>
                </a:solidFill>
                <a:latin typeface="微软雅黑" panose="020B0503020204020204" pitchFamily="34" charset="-122"/>
                <a:ea typeface="微软雅黑" panose="020B0503020204020204" pitchFamily="34" charset="-122"/>
              </a:rPr>
              <a:t>。</a:t>
            </a:r>
            <a:endParaRPr lang="en-US" altLang="zh-CN" dirty="0">
              <a:solidFill>
                <a:srgbClr val="545454"/>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zh-CN" dirty="0">
                <a:latin typeface="微软雅黑" panose="020B0503020204020204" pitchFamily="34" charset="-122"/>
                <a:ea typeface="微软雅黑" panose="020B0503020204020204" pitchFamily="34" charset="-122"/>
              </a:rPr>
              <a:t>经济合作组织 </a:t>
            </a:r>
            <a:r>
              <a:rPr lang="zh-CN" altLang="en-US" dirty="0">
                <a:latin typeface="微软雅黑" panose="020B0503020204020204" pitchFamily="34" charset="-122"/>
                <a:ea typeface="微软雅黑" panose="020B0503020204020204" pitchFamily="34" charset="-122"/>
              </a:rPr>
              <a:t>（OECD）《弗拉斯卡蒂手册》的定义：与目前现状相比呈现出一个</a:t>
            </a:r>
            <a:r>
              <a:rPr lang="zh-CN" altLang="en-US" b="1" dirty="0">
                <a:solidFill>
                  <a:srgbClr val="FF9300"/>
                </a:solidFill>
                <a:latin typeface="微软雅黑" panose="020B0503020204020204" pitchFamily="34" charset="-122"/>
                <a:ea typeface="微软雅黑" panose="020B0503020204020204" pitchFamily="34" charset="-122"/>
              </a:rPr>
              <a:t>重大的技术进步</a:t>
            </a:r>
            <a:r>
              <a:rPr lang="zh-CN" altLang="en-US" dirty="0">
                <a:solidFill>
                  <a:srgbClr val="545454"/>
                </a:solidFill>
                <a:latin typeface="微软雅黑" panose="020B0503020204020204" pitchFamily="34" charset="-122"/>
                <a:ea typeface="微软雅黑" panose="020B0503020204020204" pitchFamily="34" charset="-122"/>
              </a:rPr>
              <a:t>；集中</a:t>
            </a:r>
            <a:r>
              <a:rPr lang="zh-CN" altLang="en-US" b="1" dirty="0">
                <a:solidFill>
                  <a:srgbClr val="FF9300"/>
                </a:solidFill>
                <a:latin typeface="微软雅黑" panose="020B0503020204020204" pitchFamily="34" charset="-122"/>
                <a:ea typeface="微软雅黑" panose="020B0503020204020204" pitchFamily="34" charset="-122"/>
              </a:rPr>
              <a:t>投入</a:t>
            </a:r>
            <a:r>
              <a:rPr lang="zh-CN" altLang="en-US" dirty="0">
                <a:latin typeface="微软雅黑" panose="020B0503020204020204" pitchFamily="34" charset="-122"/>
                <a:ea typeface="微软雅黑" panose="020B0503020204020204" pitchFamily="34" charset="-122"/>
              </a:rPr>
              <a:t>了研究人员、科学家和技术专家的</a:t>
            </a:r>
            <a:r>
              <a:rPr lang="zh-CN" altLang="en-US" b="1" dirty="0">
                <a:solidFill>
                  <a:srgbClr val="FF9300"/>
                </a:solidFill>
                <a:latin typeface="微软雅黑" panose="020B0503020204020204" pitchFamily="34" charset="-122"/>
                <a:ea typeface="微软雅黑" panose="020B0503020204020204" pitchFamily="34" charset="-122"/>
              </a:rPr>
              <a:t>共同努力</a:t>
            </a:r>
            <a:r>
              <a:rPr lang="zh-CN" altLang="en-US" dirty="0">
                <a:solidFill>
                  <a:srgbClr val="545454"/>
                </a:solidFill>
                <a:latin typeface="微软雅黑" panose="020B0503020204020204" pitchFamily="34" charset="-122"/>
                <a:ea typeface="微软雅黑" panose="020B0503020204020204" pitchFamily="34" charset="-122"/>
              </a:rPr>
              <a:t>；预期</a:t>
            </a:r>
            <a:r>
              <a:rPr lang="zh-CN" altLang="en-US" b="1" dirty="0">
                <a:solidFill>
                  <a:srgbClr val="FF9300"/>
                </a:solidFill>
                <a:latin typeface="微软雅黑" panose="020B0503020204020204" pitchFamily="34" charset="-122"/>
                <a:ea typeface="微软雅黑" panose="020B0503020204020204" pitchFamily="34" charset="-122"/>
              </a:rPr>
              <a:t>结果的不确定性</a:t>
            </a:r>
            <a:r>
              <a:rPr lang="zh-CN" altLang="en-US" dirty="0">
                <a:latin typeface="微软雅黑" panose="020B0503020204020204" pitchFamily="34" charset="-122"/>
                <a:ea typeface="微软雅黑" panose="020B0503020204020204" pitchFamily="34" charset="-122"/>
              </a:rPr>
              <a:t>，包括有关方法论的复杂性，以及需要运用科学方法和</a:t>
            </a:r>
            <a:r>
              <a:rPr lang="zh-CN" altLang="en-US" b="1" dirty="0">
                <a:solidFill>
                  <a:srgbClr val="FF9300"/>
                </a:solidFill>
                <a:latin typeface="微软雅黑" panose="020B0503020204020204" pitchFamily="34" charset="-122"/>
                <a:ea typeface="微软雅黑" panose="020B0503020204020204" pitchFamily="34" charset="-122"/>
              </a:rPr>
              <a:t>过程</a:t>
            </a:r>
            <a:r>
              <a:rPr lang="zh-CN" altLang="en-US" dirty="0">
                <a:latin typeface="微软雅黑" panose="020B0503020204020204" pitchFamily="34" charset="-122"/>
                <a:ea typeface="微软雅黑" panose="020B0503020204020204" pitchFamily="34" charset="-122"/>
              </a:rPr>
              <a:t>以实现</a:t>
            </a:r>
            <a:r>
              <a:rPr lang="zh-CN" altLang="en-US" b="1" dirty="0">
                <a:solidFill>
                  <a:srgbClr val="FF9300"/>
                </a:solidFill>
                <a:latin typeface="微软雅黑" panose="020B0503020204020204" pitchFamily="34" charset="-122"/>
                <a:ea typeface="微软雅黑" panose="020B0503020204020204" pitchFamily="34" charset="-122"/>
              </a:rPr>
              <a:t>结果</a:t>
            </a:r>
            <a:r>
              <a:rPr lang="zh-CN" altLang="en-US" dirty="0">
                <a:latin typeface="微软雅黑" panose="020B0503020204020204" pitchFamily="34" charset="-122"/>
                <a:ea typeface="微软雅黑" panose="020B0503020204020204" pitchFamily="34" charset="-122"/>
              </a:rPr>
              <a:t>。</a:t>
            </a:r>
          </a:p>
          <a:p>
            <a:pPr marL="285750" indent="-285750">
              <a:lnSpc>
                <a:spcPct val="150000"/>
              </a:lnSpc>
              <a:buFont typeface="Wingdings" panose="05000000000000000000" pitchFamily="2" charset="2"/>
              <a:buChar char="n"/>
            </a:pP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2000" b="1" dirty="0">
                <a:solidFill>
                  <a:srgbClr val="FF0000"/>
                </a:solidFill>
                <a:latin typeface="微软雅黑" panose="020B0503020204020204" pitchFamily="34" charset="-122"/>
                <a:ea typeface="微软雅黑" panose="020B0503020204020204" pitchFamily="34" charset="-122"/>
              </a:rPr>
              <a:t>核心：要有实质性改进，具有明显的创新成分，能够提升企业的市场竞争力</a:t>
            </a:r>
          </a:p>
        </p:txBody>
      </p:sp>
      <p:sp>
        <p:nvSpPr>
          <p:cNvPr id="7" name="文本框 6"/>
          <p:cNvSpPr txBox="1"/>
          <p:nvPr/>
        </p:nvSpPr>
        <p:spPr>
          <a:xfrm>
            <a:off x="876620" y="2057852"/>
            <a:ext cx="3082895" cy="369332"/>
          </a:xfrm>
          <a:prstGeom prst="rect">
            <a:avLst/>
          </a:prstGeom>
          <a:noFill/>
        </p:spPr>
        <p:txBody>
          <a:bodyPr wrap="none" rtlCol="0">
            <a:spAutoFit/>
          </a:bodyPr>
          <a:lstStyle/>
          <a:p>
            <a:r>
              <a:rPr kumimoji="1" lang="en-US" altLang="zh-CN" b="1" dirty="0"/>
              <a:t>1</a:t>
            </a:r>
            <a:r>
              <a:rPr kumimoji="1" lang="zh-CN" altLang="en-US" b="1" dirty="0"/>
              <a:t>、科技对研发活动的界定：</a:t>
            </a:r>
          </a:p>
        </p:txBody>
      </p:sp>
    </p:spTree>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研发活动的概念</a:t>
            </a:r>
            <a:endParaRPr lang="zh-CN" altLang="en-US" sz="2000" dirty="0"/>
          </a:p>
        </p:txBody>
      </p:sp>
      <p:sp>
        <p:nvSpPr>
          <p:cNvPr id="8" name="矩形 7"/>
          <p:cNvSpPr/>
          <p:nvPr/>
        </p:nvSpPr>
        <p:spPr>
          <a:xfrm>
            <a:off x="870270" y="1545957"/>
            <a:ext cx="10945216" cy="3129062"/>
          </a:xfrm>
          <a:prstGeom prst="rect">
            <a:avLst/>
          </a:prstGeom>
        </p:spPr>
        <p:txBody>
          <a:bodyPr wrap="square">
            <a:spAutoFit/>
          </a:bodyPr>
          <a:lstStyle/>
          <a:p>
            <a:pPr>
              <a:lnSpc>
                <a:spcPct val="150000"/>
              </a:lnSpc>
              <a:spcBef>
                <a:spcPts val="500"/>
              </a:spcBef>
            </a:pP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企业会计准则</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规定：企业研究开发项目，应分为</a:t>
            </a:r>
            <a:r>
              <a:rPr lang="zh-CN" altLang="en-US" b="1" dirty="0">
                <a:solidFill>
                  <a:srgbClr val="FF9300"/>
                </a:solidFill>
                <a:latin typeface="微软雅黑" panose="020B0503020204020204" pitchFamily="34" charset="-122"/>
                <a:ea typeface="微软雅黑" panose="020B0503020204020204" pitchFamily="34" charset="-122"/>
              </a:rPr>
              <a:t>研究</a:t>
            </a:r>
            <a:r>
              <a:rPr lang="zh-CN" altLang="en-US" dirty="0">
                <a:solidFill>
                  <a:srgbClr val="545454"/>
                </a:solidFill>
                <a:latin typeface="微软雅黑" panose="020B0503020204020204" pitchFamily="34" charset="-122"/>
                <a:ea typeface="微软雅黑" panose="020B0503020204020204" pitchFamily="34" charset="-122"/>
              </a:rPr>
              <a:t>和</a:t>
            </a:r>
            <a:r>
              <a:rPr lang="zh-CN" altLang="en-US" b="1" dirty="0">
                <a:solidFill>
                  <a:srgbClr val="FF9300"/>
                </a:solidFill>
                <a:latin typeface="微软雅黑" panose="020B0503020204020204" pitchFamily="34" charset="-122"/>
                <a:ea typeface="微软雅黑" panose="020B0503020204020204" pitchFamily="34" charset="-122"/>
              </a:rPr>
              <a:t>开发</a:t>
            </a:r>
            <a:r>
              <a:rPr lang="zh-CN" altLang="en-US" dirty="0">
                <a:latin typeface="微软雅黑" panose="020B0503020204020204" pitchFamily="34" charset="-122"/>
                <a:ea typeface="微软雅黑" panose="020B0503020204020204" pitchFamily="34" charset="-122"/>
              </a:rPr>
              <a:t>两个阶段</a:t>
            </a:r>
            <a:r>
              <a:rPr lang="zh-CN" altLang="en-US" dirty="0">
                <a:solidFill>
                  <a:srgbClr val="545454"/>
                </a:solidFill>
                <a:latin typeface="微软雅黑" panose="020B0503020204020204" pitchFamily="34" charset="-122"/>
                <a:ea typeface="微软雅黑" panose="020B0503020204020204" pitchFamily="34" charset="-122"/>
              </a:rPr>
              <a:t>。</a:t>
            </a:r>
            <a:endParaRPr lang="en-US" altLang="zh-CN" dirty="0">
              <a:solidFill>
                <a:srgbClr val="545454"/>
              </a:solidFill>
              <a:latin typeface="微软雅黑" panose="020B0503020204020204" pitchFamily="34" charset="-122"/>
              <a:ea typeface="微软雅黑" panose="020B0503020204020204" pitchFamily="34" charset="-122"/>
            </a:endParaRPr>
          </a:p>
          <a:p>
            <a:pPr marL="285750" indent="-285750">
              <a:lnSpc>
                <a:spcPct val="150000"/>
              </a:lnSpc>
              <a:spcBef>
                <a:spcPts val="500"/>
              </a:spcBef>
              <a:buFont typeface="Wingdings" panose="05000000000000000000" pitchFamily="2" charset="2"/>
              <a:buChar char="n"/>
            </a:pPr>
            <a:r>
              <a:rPr lang="zh-CN" altLang="en-US" b="1" dirty="0">
                <a:solidFill>
                  <a:srgbClr val="FF9300"/>
                </a:solidFill>
                <a:latin typeface="微软雅黑" panose="020B0503020204020204" pitchFamily="34" charset="-122"/>
                <a:ea typeface="微软雅黑" panose="020B0503020204020204" pitchFamily="34" charset="-122"/>
              </a:rPr>
              <a:t>研究</a:t>
            </a:r>
            <a:r>
              <a:rPr lang="zh-CN" altLang="en-US" dirty="0">
                <a:latin typeface="微软雅黑" panose="020B0503020204020204" pitchFamily="34" charset="-122"/>
                <a:ea typeface="微软雅黑" panose="020B0503020204020204" pitchFamily="34" charset="-122"/>
              </a:rPr>
              <a:t>是指为获取并理解新的科学或技术知识而进行的</a:t>
            </a:r>
            <a:r>
              <a:rPr lang="zh-CN" altLang="en-US" b="1" dirty="0">
                <a:solidFill>
                  <a:srgbClr val="FF9300"/>
                </a:solidFill>
                <a:latin typeface="微软雅黑" panose="020B0503020204020204" pitchFamily="34" charset="-122"/>
                <a:ea typeface="微软雅黑" panose="020B0503020204020204" pitchFamily="34" charset="-122"/>
              </a:rPr>
              <a:t>独创性</a:t>
            </a:r>
            <a:r>
              <a:rPr lang="zh-CN" altLang="en-US" dirty="0">
                <a:solidFill>
                  <a:srgbClr val="545454"/>
                </a:solidFill>
                <a:latin typeface="微软雅黑" panose="020B0503020204020204" pitchFamily="34" charset="-122"/>
                <a:ea typeface="微软雅黑" panose="020B0503020204020204" pitchFamily="34" charset="-122"/>
              </a:rPr>
              <a:t>的</a:t>
            </a:r>
            <a:r>
              <a:rPr lang="zh-CN" altLang="en-US" b="1" dirty="0">
                <a:solidFill>
                  <a:srgbClr val="FF9300"/>
                </a:solidFill>
                <a:latin typeface="微软雅黑" panose="020B0503020204020204" pitchFamily="34" charset="-122"/>
                <a:ea typeface="微软雅黑" panose="020B0503020204020204" pitchFamily="34" charset="-122"/>
              </a:rPr>
              <a:t>有计划调查，</a:t>
            </a:r>
            <a:r>
              <a:rPr lang="zh-CN" altLang="en-US" dirty="0">
                <a:latin typeface="微软雅黑" panose="020B0503020204020204" pitchFamily="34" charset="-122"/>
                <a:ea typeface="微软雅黑" panose="020B0503020204020204" pitchFamily="34" charset="-122"/>
              </a:rPr>
              <a:t>研究是</a:t>
            </a:r>
            <a:r>
              <a:rPr lang="zh-CN" altLang="en-US" b="1" dirty="0">
                <a:solidFill>
                  <a:srgbClr val="FF9300"/>
                </a:solidFill>
                <a:latin typeface="微软雅黑" panose="020B0503020204020204" pitchFamily="34" charset="-122"/>
                <a:ea typeface="微软雅黑" panose="020B0503020204020204" pitchFamily="34" charset="-122"/>
              </a:rPr>
              <a:t>探索性</a:t>
            </a:r>
            <a:r>
              <a:rPr lang="zh-CN" altLang="en-US" dirty="0">
                <a:latin typeface="微软雅黑" panose="020B0503020204020204" pitchFamily="34" charset="-122"/>
                <a:ea typeface="微软雅黑" panose="020B0503020204020204" pitchFamily="34" charset="-122"/>
              </a:rPr>
              <a:t>的，旨在为进一步开发活动进行资料及相关方面的准备；</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spcBef>
                <a:spcPts val="500"/>
              </a:spcBef>
              <a:buFont typeface="Wingdings" panose="05000000000000000000" pitchFamily="2" charset="2"/>
              <a:buChar char="n"/>
            </a:pPr>
            <a:r>
              <a:rPr lang="zh-CN" altLang="en-US" b="1" dirty="0">
                <a:solidFill>
                  <a:srgbClr val="FF9300"/>
                </a:solidFill>
                <a:latin typeface="微软雅黑" panose="020B0503020204020204" pitchFamily="34" charset="-122"/>
                <a:ea typeface="微软雅黑" panose="020B0503020204020204" pitchFamily="34" charset="-122"/>
              </a:rPr>
              <a:t>开发</a:t>
            </a:r>
            <a:r>
              <a:rPr lang="zh-CN" altLang="en-US" dirty="0">
                <a:latin typeface="微软雅黑" panose="020B0503020204020204" pitchFamily="34" charset="-122"/>
                <a:ea typeface="微软雅黑" panose="020B0503020204020204" pitchFamily="34" charset="-122"/>
              </a:rPr>
              <a:t>是指在进行</a:t>
            </a:r>
            <a:r>
              <a:rPr lang="zh-CN" altLang="en-US" b="1" dirty="0">
                <a:solidFill>
                  <a:srgbClr val="FF9300"/>
                </a:solidFill>
                <a:latin typeface="微软雅黑" panose="020B0503020204020204" pitchFamily="34" charset="-122"/>
                <a:ea typeface="微软雅黑" panose="020B0503020204020204" pitchFamily="34" charset="-122"/>
              </a:rPr>
              <a:t>商业性生产或使用前</a:t>
            </a:r>
            <a:r>
              <a:rPr lang="zh-CN" altLang="en-US" dirty="0">
                <a:latin typeface="微软雅黑" panose="020B0503020204020204" pitchFamily="34" charset="-122"/>
                <a:ea typeface="微软雅黑" panose="020B0503020204020204" pitchFamily="34" charset="-122"/>
              </a:rPr>
              <a:t>，将研究成果应用于某项计划或设计，以生产出新的或</a:t>
            </a:r>
            <a:r>
              <a:rPr lang="zh-CN" altLang="en-US" b="1" dirty="0">
                <a:solidFill>
                  <a:srgbClr val="FF9300"/>
                </a:solidFill>
                <a:latin typeface="微软雅黑" panose="020B0503020204020204" pitchFamily="34" charset="-122"/>
                <a:ea typeface="微软雅黑" panose="020B0503020204020204" pitchFamily="34" charset="-122"/>
              </a:rPr>
              <a:t>具有实质性改进</a:t>
            </a:r>
            <a:r>
              <a:rPr lang="zh-CN" altLang="en-US" dirty="0">
                <a:latin typeface="微软雅黑" panose="020B0503020204020204" pitchFamily="34" charset="-122"/>
                <a:ea typeface="微软雅黑" panose="020B0503020204020204" pitchFamily="34" charset="-122"/>
              </a:rPr>
              <a:t>的产品。开发阶段应是已完成研究阶段的工作，在很大程度上具备了形成一项新产品或新技术的基本条件。比如，生产前的原型和模型的设计、建造和测试，不具有商业性生产经济规模的试生产设施的设计、建造和运营等，均属于开发活动。</a:t>
            </a:r>
          </a:p>
        </p:txBody>
      </p:sp>
      <p:sp>
        <p:nvSpPr>
          <p:cNvPr id="9" name="文本框 8"/>
          <p:cNvSpPr txBox="1"/>
          <p:nvPr/>
        </p:nvSpPr>
        <p:spPr>
          <a:xfrm>
            <a:off x="870270" y="1176436"/>
            <a:ext cx="5827236" cy="369332"/>
          </a:xfrm>
          <a:prstGeom prst="rect">
            <a:avLst/>
          </a:prstGeom>
          <a:noFill/>
        </p:spPr>
        <p:txBody>
          <a:bodyPr wrap="none" rtlCol="0">
            <a:spAutoFit/>
          </a:bodyPr>
          <a:lstStyle/>
          <a:p>
            <a:r>
              <a:rPr kumimoji="1" lang="en-US" altLang="zh-CN" b="1" dirty="0"/>
              <a:t>2</a:t>
            </a:r>
            <a:r>
              <a:rPr kumimoji="1" lang="zh-CN" altLang="en-US" b="1" dirty="0"/>
              <a:t>、企业会计准则和企业会计制度对研发活动的界定：</a:t>
            </a:r>
          </a:p>
        </p:txBody>
      </p:sp>
    </p:spTree>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70" y="544872"/>
            <a:ext cx="2973310" cy="400110"/>
          </a:xfrm>
          <a:prstGeom prst="rect">
            <a:avLst/>
          </a:prstGeom>
        </p:spPr>
        <p:txBody>
          <a:bodyPr wrap="square">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研发活动的概念</a:t>
            </a:r>
            <a:endParaRPr lang="zh-CN" altLang="en-US" sz="2000" dirty="0"/>
          </a:p>
        </p:txBody>
      </p:sp>
      <p:sp>
        <p:nvSpPr>
          <p:cNvPr id="8" name="矩形 7"/>
          <p:cNvSpPr/>
          <p:nvPr/>
        </p:nvSpPr>
        <p:spPr>
          <a:xfrm>
            <a:off x="870270" y="1545957"/>
            <a:ext cx="10945216" cy="1402948"/>
          </a:xfrm>
          <a:prstGeom prst="rect">
            <a:avLst/>
          </a:prstGeom>
        </p:spPr>
        <p:txBody>
          <a:bodyPr wrap="square">
            <a:spAutoFit/>
          </a:bodyPr>
          <a:lstStyle/>
          <a:p>
            <a:pPr>
              <a:lnSpc>
                <a:spcPct val="150000"/>
              </a:lnSpc>
              <a:spcBef>
                <a:spcPts val="500"/>
              </a:spcBef>
            </a:pP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企业会计制度</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规定：研究与开发活动是指企业</a:t>
            </a:r>
            <a:r>
              <a:rPr lang="zh-CN" altLang="en-US" b="1" dirty="0">
                <a:solidFill>
                  <a:srgbClr val="FF9300"/>
                </a:solidFill>
                <a:latin typeface="微软雅黑" panose="020B0503020204020204" pitchFamily="34" charset="-122"/>
                <a:ea typeface="微软雅黑" panose="020B0503020204020204" pitchFamily="34" charset="-122"/>
              </a:rPr>
              <a:t>开发新产品</a:t>
            </a:r>
            <a:r>
              <a:rPr lang="zh-CN" altLang="en-US" dirty="0">
                <a:solidFill>
                  <a:srgbClr val="545454"/>
                </a:solidFill>
                <a:latin typeface="微软雅黑" panose="020B0503020204020204" pitchFamily="34" charset="-122"/>
                <a:ea typeface="微软雅黑" panose="020B0503020204020204" pitchFamily="34" charset="-122"/>
              </a:rPr>
              <a:t>、</a:t>
            </a:r>
            <a:r>
              <a:rPr lang="zh-CN" altLang="en-US" b="1" dirty="0">
                <a:solidFill>
                  <a:srgbClr val="FF9300"/>
                </a:solidFill>
                <a:latin typeface="微软雅黑" panose="020B0503020204020204" pitchFamily="34" charset="-122"/>
                <a:ea typeface="微软雅黑" panose="020B0503020204020204" pitchFamily="34" charset="-122"/>
              </a:rPr>
              <a:t>新技术</a:t>
            </a:r>
            <a:r>
              <a:rPr lang="zh-CN" altLang="en-US" dirty="0">
                <a:latin typeface="微软雅黑" panose="020B0503020204020204" pitchFamily="34" charset="-122"/>
                <a:ea typeface="微软雅黑" panose="020B0503020204020204" pitchFamily="34" charset="-122"/>
              </a:rPr>
              <a:t>所进行的活动</a:t>
            </a:r>
            <a:r>
              <a:rPr lang="zh-CN" altLang="en-US" dirty="0">
                <a:solidFill>
                  <a:srgbClr val="545454"/>
                </a:solidFill>
                <a:latin typeface="微软雅黑" panose="020B0503020204020204" pitchFamily="34" charset="-122"/>
                <a:ea typeface="微软雅黑" panose="020B0503020204020204" pitchFamily="34" charset="-122"/>
              </a:rPr>
              <a:t>。</a:t>
            </a:r>
            <a:endParaRPr lang="en-US" altLang="zh-CN" dirty="0">
              <a:solidFill>
                <a:srgbClr val="545454"/>
              </a:solidFill>
              <a:latin typeface="微软雅黑" panose="020B0503020204020204" pitchFamily="34" charset="-122"/>
              <a:ea typeface="微软雅黑" panose="020B0503020204020204" pitchFamily="34" charset="-122"/>
            </a:endParaRPr>
          </a:p>
          <a:p>
            <a:pPr marL="285750" indent="-285750">
              <a:lnSpc>
                <a:spcPct val="150000"/>
              </a:lnSpc>
              <a:spcBef>
                <a:spcPts val="500"/>
              </a:spcBef>
              <a:buFont typeface="Wingdings" panose="05000000000000000000" pitchFamily="2" charset="2"/>
              <a:buChar char="n"/>
            </a:pPr>
            <a:r>
              <a:rPr lang="zh-CN" altLang="en-US" dirty="0">
                <a:latin typeface="微软雅黑" panose="020B0503020204020204" pitchFamily="34" charset="-122"/>
                <a:ea typeface="微软雅黑" panose="020B0503020204020204" pitchFamily="34" charset="-122"/>
              </a:rPr>
              <a:t>研究和开发活动是指为了</a:t>
            </a:r>
            <a:r>
              <a:rPr lang="zh-CN" altLang="en-US" b="1" dirty="0">
                <a:solidFill>
                  <a:srgbClr val="FF9300"/>
                </a:solidFill>
                <a:latin typeface="微软雅黑" panose="020B0503020204020204" pitchFamily="34" charset="-122"/>
                <a:ea typeface="微软雅黑" panose="020B0503020204020204" pitchFamily="34" charset="-122"/>
              </a:rPr>
              <a:t>实质性改进</a:t>
            </a:r>
            <a:r>
              <a:rPr lang="zh-CN" altLang="en-US" dirty="0">
                <a:latin typeface="微软雅黑" panose="020B0503020204020204" pitchFamily="34" charset="-122"/>
                <a:ea typeface="微软雅黑" panose="020B0503020204020204" pitchFamily="34" charset="-122"/>
              </a:rPr>
              <a:t>技术、产品和服务，将科研成果转化为质量可靠、成本可行、具有创新性的产品、材料、装置、工艺和服务的</a:t>
            </a:r>
            <a:r>
              <a:rPr lang="zh-CN" altLang="en-US" b="1" dirty="0">
                <a:solidFill>
                  <a:srgbClr val="FF9300"/>
                </a:solidFill>
                <a:latin typeface="微软雅黑" panose="020B0503020204020204" pitchFamily="34" charset="-122"/>
                <a:ea typeface="微软雅黑" panose="020B0503020204020204" pitchFamily="34" charset="-122"/>
              </a:rPr>
              <a:t>系统性</a:t>
            </a:r>
            <a:r>
              <a:rPr lang="zh-CN" altLang="en-US" dirty="0">
                <a:latin typeface="微软雅黑" panose="020B0503020204020204" pitchFamily="34" charset="-122"/>
                <a:ea typeface="微软雅黑" panose="020B0503020204020204" pitchFamily="34" charset="-122"/>
              </a:rPr>
              <a:t>活动。</a:t>
            </a:r>
            <a:endParaRPr lang="zh-CN" altLang="en-US" dirty="0"/>
          </a:p>
        </p:txBody>
      </p:sp>
      <p:sp>
        <p:nvSpPr>
          <p:cNvPr id="9" name="文本框 8"/>
          <p:cNvSpPr txBox="1"/>
          <p:nvPr/>
        </p:nvSpPr>
        <p:spPr>
          <a:xfrm>
            <a:off x="870270" y="1176436"/>
            <a:ext cx="5827236" cy="369332"/>
          </a:xfrm>
          <a:prstGeom prst="rect">
            <a:avLst/>
          </a:prstGeom>
          <a:noFill/>
        </p:spPr>
        <p:txBody>
          <a:bodyPr wrap="none" rtlCol="0">
            <a:spAutoFit/>
          </a:bodyPr>
          <a:lstStyle/>
          <a:p>
            <a:r>
              <a:rPr kumimoji="1" lang="en-US" altLang="zh-CN" b="1" dirty="0"/>
              <a:t>2</a:t>
            </a:r>
            <a:r>
              <a:rPr kumimoji="1" lang="zh-CN" altLang="en-US" b="1" dirty="0"/>
              <a:t>、企业会计准则和企业会计制度对研发活动的界定：</a:t>
            </a:r>
          </a:p>
        </p:txBody>
      </p:sp>
      <p:sp>
        <p:nvSpPr>
          <p:cNvPr id="5" name="文本框 4"/>
          <p:cNvSpPr txBox="1"/>
          <p:nvPr/>
        </p:nvSpPr>
        <p:spPr>
          <a:xfrm>
            <a:off x="870270" y="3124787"/>
            <a:ext cx="3980577" cy="369332"/>
          </a:xfrm>
          <a:prstGeom prst="rect">
            <a:avLst/>
          </a:prstGeom>
          <a:noFill/>
        </p:spPr>
        <p:txBody>
          <a:bodyPr wrap="none" rtlCol="0">
            <a:spAutoFit/>
          </a:bodyPr>
          <a:lstStyle/>
          <a:p>
            <a:r>
              <a:rPr kumimoji="1" lang="en-US" altLang="zh-CN" b="1" dirty="0"/>
              <a:t>3</a:t>
            </a:r>
            <a:r>
              <a:rPr kumimoji="1" lang="zh-CN" altLang="en-US" b="1" dirty="0"/>
              <a:t>、企业所得税法对研发活动的界定：</a:t>
            </a:r>
          </a:p>
        </p:txBody>
      </p:sp>
      <p:sp>
        <p:nvSpPr>
          <p:cNvPr id="6" name="矩形 5"/>
          <p:cNvSpPr/>
          <p:nvPr/>
        </p:nvSpPr>
        <p:spPr>
          <a:xfrm>
            <a:off x="870270" y="3494119"/>
            <a:ext cx="10945216" cy="1338828"/>
          </a:xfrm>
          <a:prstGeom prst="rect">
            <a:avLst/>
          </a:prstGeom>
        </p:spPr>
        <p:txBody>
          <a:bodyPr wrap="square">
            <a:spAutoFit/>
          </a:bodyPr>
          <a:lstStyle/>
          <a:p>
            <a:pPr>
              <a:lnSpc>
                <a:spcPct val="150000"/>
              </a:lnSpc>
              <a:spcBef>
                <a:spcPts val="500"/>
              </a:spcBef>
            </a:pP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财政部国家税务总局科技部关于完善研究开发费用税前加计扣除政策的通知</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（财税</a:t>
            </a:r>
            <a:r>
              <a:rPr lang="en-US" altLang="zh-CN" dirty="0">
                <a:latin typeface="微软雅黑" panose="020B0503020204020204" pitchFamily="34" charset="-122"/>
                <a:ea typeface="微软雅黑" panose="020B0503020204020204" pitchFamily="34" charset="-122"/>
              </a:rPr>
              <a:t>〔2015〕119</a:t>
            </a:r>
            <a:r>
              <a:rPr lang="zh-CN" altLang="en-US" dirty="0">
                <a:latin typeface="微软雅黑" panose="020B0503020204020204" pitchFamily="34" charset="-122"/>
                <a:ea typeface="微软雅黑" panose="020B0503020204020204" pitchFamily="34" charset="-122"/>
              </a:rPr>
              <a:t>号）规定：企业研发活动是指企业为获得科学与技术新知识，</a:t>
            </a:r>
            <a:r>
              <a:rPr lang="zh-CN" altLang="en-US" b="1" dirty="0">
                <a:solidFill>
                  <a:srgbClr val="FF9300"/>
                </a:solidFill>
                <a:latin typeface="微软雅黑" panose="020B0503020204020204" pitchFamily="34" charset="-122"/>
                <a:ea typeface="微软雅黑" panose="020B0503020204020204" pitchFamily="34" charset="-122"/>
              </a:rPr>
              <a:t>创造性</a:t>
            </a:r>
            <a:r>
              <a:rPr lang="zh-CN" altLang="en-US" dirty="0">
                <a:latin typeface="微软雅黑" panose="020B0503020204020204" pitchFamily="34" charset="-122"/>
                <a:ea typeface="微软雅黑" panose="020B0503020204020204" pitchFamily="34" charset="-122"/>
              </a:rPr>
              <a:t>运用科学技术新知识，或</a:t>
            </a:r>
            <a:r>
              <a:rPr lang="zh-CN" altLang="en-US" b="1" dirty="0">
                <a:solidFill>
                  <a:srgbClr val="FF9300"/>
                </a:solidFill>
                <a:latin typeface="微软雅黑" panose="020B0503020204020204" pitchFamily="34" charset="-122"/>
                <a:ea typeface="微软雅黑" panose="020B0503020204020204" pitchFamily="34" charset="-122"/>
              </a:rPr>
              <a:t>实质性改进</a:t>
            </a:r>
            <a:r>
              <a:rPr lang="zh-CN" altLang="en-US" dirty="0">
                <a:latin typeface="微软雅黑" panose="020B0503020204020204" pitchFamily="34" charset="-122"/>
                <a:ea typeface="微软雅黑" panose="020B0503020204020204" pitchFamily="34" charset="-122"/>
              </a:rPr>
              <a:t>技术、产品（服务）、工艺而持续进行的具有</a:t>
            </a:r>
            <a:r>
              <a:rPr lang="zh-CN" altLang="en-US" b="1" dirty="0">
                <a:solidFill>
                  <a:srgbClr val="FF9300"/>
                </a:solidFill>
                <a:latin typeface="微软雅黑" panose="020B0503020204020204" pitchFamily="34" charset="-122"/>
                <a:ea typeface="微软雅黑" panose="020B0503020204020204" pitchFamily="34" charset="-122"/>
              </a:rPr>
              <a:t>明确目标</a:t>
            </a:r>
            <a:r>
              <a:rPr lang="zh-CN" altLang="en-US" dirty="0">
                <a:solidFill>
                  <a:srgbClr val="545454"/>
                </a:solidFill>
                <a:latin typeface="微软雅黑" panose="020B0503020204020204" pitchFamily="34" charset="-122"/>
                <a:ea typeface="微软雅黑" panose="020B0503020204020204" pitchFamily="34" charset="-122"/>
              </a:rPr>
              <a:t>的</a:t>
            </a:r>
            <a:r>
              <a:rPr lang="zh-CN" altLang="en-US" b="1" dirty="0">
                <a:solidFill>
                  <a:srgbClr val="FF9300"/>
                </a:solidFill>
                <a:latin typeface="微软雅黑" panose="020B0503020204020204" pitchFamily="34" charset="-122"/>
                <a:ea typeface="微软雅黑" panose="020B0503020204020204" pitchFamily="34" charset="-122"/>
              </a:rPr>
              <a:t>系统性</a:t>
            </a:r>
            <a:r>
              <a:rPr lang="zh-CN" altLang="en-US" dirty="0">
                <a:solidFill>
                  <a:srgbClr val="545454"/>
                </a:solidFill>
                <a:latin typeface="微软雅黑" panose="020B0503020204020204" pitchFamily="34" charset="-122"/>
                <a:ea typeface="微软雅黑" panose="020B0503020204020204" pitchFamily="34" charset="-122"/>
              </a:rPr>
              <a:t>活动。</a:t>
            </a:r>
          </a:p>
        </p:txBody>
      </p:sp>
    </p:spTree>
  </p:cSld>
  <p:clrMapOvr>
    <a:masterClrMapping/>
  </p:clrMapOvr>
  <p:transition>
    <p:push dir="u"/>
  </p:transition>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0a14f846-e968-46d1-bc71-64ba629b6ec8}"/>
  <p:tag name="TABLE_ENDDRAG_ORIGIN_RECT" val="590*264"/>
  <p:tag name="TABLE_ENDDRAG_RECT" val="144*210*590*264"/>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99831fbe-ca20-4002-b511-c2df4b4422ba}"/>
  <p:tag name="TABLE_ENDDRAG_ORIGIN_RECT" val="619*293"/>
  <p:tag name="TABLE_ENDDRAG_RECT" val="144*180*619*293"/>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5c836957-21a4-492b-ad5b-870a84de6dc7}"/>
  <p:tag name="TABLE_ENDDRAG_ORIGIN_RECT" val="831*341"/>
  <p:tag name="TABLE_ENDDRAG_RECT" val="62*141*831*341"/>
</p:tagLst>
</file>

<file path=ppt/theme/theme1.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布衣公子">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4945</Words>
  <Application>Microsoft Office PowerPoint</Application>
  <PresentationFormat>自定义</PresentationFormat>
  <Paragraphs>330</Paragraphs>
  <Slides>45</Slides>
  <Notes>0</Notes>
  <HiddenSlides>0</HiddenSlides>
  <MMClips>0</MMClips>
  <ScaleCrop>false</ScaleCrop>
  <HeadingPairs>
    <vt:vector size="4" baseType="variant">
      <vt:variant>
        <vt:lpstr>主题</vt:lpstr>
      </vt:variant>
      <vt:variant>
        <vt:i4>1</vt:i4>
      </vt:variant>
      <vt:variant>
        <vt:lpstr>幻灯片标题</vt:lpstr>
      </vt:variant>
      <vt:variant>
        <vt:i4>45</vt:i4>
      </vt:variant>
    </vt:vector>
  </HeadingPairs>
  <TitlesOfParts>
    <vt:vector size="46"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5.1 研发项目备案时间</vt:lpstr>
      <vt:lpstr>  5.2 补助条件</vt:lpstr>
      <vt:lpstr>  5.3 补助标准</vt:lpstr>
      <vt:lpstr> （一）补助比例</vt:lpstr>
      <vt:lpstr> （二）补助限额</vt:lpstr>
      <vt:lpstr>  5.4 补助流程</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@teliss</dc:creator>
  <cp:lastModifiedBy>haut</cp:lastModifiedBy>
  <cp:revision>291</cp:revision>
  <dcterms:created xsi:type="dcterms:W3CDTF">2013-10-18T12:56:00Z</dcterms:created>
  <dcterms:modified xsi:type="dcterms:W3CDTF">2021-04-21T09:30:45Z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y fmtid="{D5CDD505-2E9C-101B-9397-08002B2CF9AE}" pid="3" name="ICV">
    <vt:lpwstr>43FA5079BC374FAA863F74348462998A</vt:lpwstr>
  </property>
</Properties>
</file>